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0"/>
  </p:notesMasterIdLst>
  <p:sldIdLst>
    <p:sldId id="256" r:id="rId2"/>
    <p:sldId id="285" r:id="rId3"/>
    <p:sldId id="286" r:id="rId4"/>
    <p:sldId id="315" r:id="rId5"/>
    <p:sldId id="287" r:id="rId6"/>
    <p:sldId id="289" r:id="rId7"/>
    <p:sldId id="291" r:id="rId8"/>
    <p:sldId id="313" r:id="rId9"/>
    <p:sldId id="301" r:id="rId10"/>
    <p:sldId id="309" r:id="rId11"/>
    <p:sldId id="316" r:id="rId12"/>
    <p:sldId id="308" r:id="rId13"/>
    <p:sldId id="339" r:id="rId14"/>
    <p:sldId id="317" r:id="rId15"/>
    <p:sldId id="318" r:id="rId16"/>
    <p:sldId id="323" r:id="rId17"/>
    <p:sldId id="340" r:id="rId18"/>
    <p:sldId id="324" r:id="rId19"/>
    <p:sldId id="327" r:id="rId20"/>
    <p:sldId id="300" r:id="rId21"/>
    <p:sldId id="341" r:id="rId22"/>
    <p:sldId id="298" r:id="rId23"/>
    <p:sldId id="336" r:id="rId24"/>
    <p:sldId id="305" r:id="rId25"/>
    <p:sldId id="306" r:id="rId26"/>
    <p:sldId id="319" r:id="rId27"/>
    <p:sldId id="342" r:id="rId28"/>
    <p:sldId id="351" r:id="rId29"/>
    <p:sldId id="299" r:id="rId30"/>
    <p:sldId id="343" r:id="rId31"/>
    <p:sldId id="293" r:id="rId32"/>
    <p:sldId id="294" r:id="rId33"/>
    <p:sldId id="328" r:id="rId34"/>
    <p:sldId id="349" r:id="rId35"/>
    <p:sldId id="350" r:id="rId36"/>
    <p:sldId id="304" r:id="rId37"/>
    <p:sldId id="271" r:id="rId38"/>
    <p:sldId id="320" r:id="rId39"/>
  </p:sldIdLst>
  <p:sldSz cx="9144000" cy="5715000" type="screen16x10"/>
  <p:notesSz cx="6858000" cy="9144000"/>
  <p:embeddedFontLst>
    <p:embeddedFont>
      <p:font typeface="Calibri" panose="020F0502020204030204" pitchFamily="34" charset="0"/>
      <p:regular r:id="rId41"/>
      <p:bold r:id="rId42"/>
      <p:italic r:id="rId43"/>
      <p:boldItalic r:id="rId44"/>
    </p:embeddedFont>
    <p:embeddedFont>
      <p:font typeface="Microsoft JhengHei" panose="020B0604030504040204" pitchFamily="34" charset="-120"/>
      <p:regular r:id="rId45"/>
      <p:bold r:id="rId46"/>
    </p:embeddedFont>
    <p:embeddedFont>
      <p:font typeface="PT Sans" panose="020B0503020203020204" pitchFamily="34" charset="0"/>
      <p:regular r:id="rId47"/>
      <p:bold r:id="rId48"/>
      <p:italic r:id="rId49"/>
      <p:boldItalic r:id="rId50"/>
    </p:embeddedFont>
    <p:embeddedFont>
      <p:font typeface="Oswald" panose="02000503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resentation" id="{94CE52AC-638D-4BA0-8D4D-01BCFFE15C43}">
          <p14:sldIdLst>
            <p14:sldId id="256"/>
            <p14:sldId id="285"/>
            <p14:sldId id="286"/>
            <p14:sldId id="315"/>
            <p14:sldId id="287"/>
            <p14:sldId id="289"/>
            <p14:sldId id="291"/>
            <p14:sldId id="313"/>
            <p14:sldId id="301"/>
            <p14:sldId id="309"/>
            <p14:sldId id="316"/>
            <p14:sldId id="308"/>
            <p14:sldId id="339"/>
            <p14:sldId id="317"/>
            <p14:sldId id="318"/>
            <p14:sldId id="323"/>
            <p14:sldId id="340"/>
            <p14:sldId id="324"/>
            <p14:sldId id="327"/>
            <p14:sldId id="300"/>
            <p14:sldId id="341"/>
            <p14:sldId id="298"/>
            <p14:sldId id="336"/>
            <p14:sldId id="305"/>
            <p14:sldId id="306"/>
            <p14:sldId id="319"/>
            <p14:sldId id="342"/>
            <p14:sldId id="351"/>
            <p14:sldId id="299"/>
            <p14:sldId id="343"/>
            <p14:sldId id="293"/>
            <p14:sldId id="294"/>
            <p14:sldId id="328"/>
            <p14:sldId id="349"/>
            <p14:sldId id="350"/>
            <p14:sldId id="304"/>
            <p14:sldId id="271"/>
            <p14:sldId id="320"/>
          </p14:sldIdLst>
        </p14:section>
        <p14:section name="Template" id="{F4664260-ACC7-4397-8352-3DD48E717F7C}">
          <p14:sldIdLst/>
        </p14:section>
      </p14:sectionLst>
    </p:ex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6909" autoAdjust="0"/>
  </p:normalViewPr>
  <p:slideViewPr>
    <p:cSldViewPr snapToGrid="0">
      <p:cViewPr varScale="1">
        <p:scale>
          <a:sx n="77" d="100"/>
          <a:sy n="77" d="100"/>
        </p:scale>
        <p:origin x="2202" y="9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9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presentation was created for the 2019 European CLA Summit in Krakow, PL.</a:t>
            </a:r>
          </a:p>
          <a:p>
            <a:pPr marL="0" lvl="0" indent="0">
              <a:spcBef>
                <a:spcPts val="0"/>
              </a:spcBef>
              <a:spcAft>
                <a:spcPts val="0"/>
              </a:spcAft>
              <a:buNone/>
            </a:pPr>
            <a:endParaRPr lang="en-US" dirty="0"/>
          </a:p>
          <a:p>
            <a:pPr marL="158750" indent="0">
              <a:buNone/>
            </a:pPr>
            <a:r>
              <a:rPr lang="en-US" sz="1100" b="1" i="0" u="none" strike="noStrike" cap="none" dirty="0">
                <a:solidFill>
                  <a:srgbClr val="000000"/>
                </a:solidFill>
                <a:effectLst/>
                <a:latin typeface="Arial"/>
                <a:ea typeface="Arial"/>
                <a:cs typeface="Arial"/>
                <a:sym typeface="Arial"/>
              </a:rPr>
              <a:t>Applying a SOLID Framework for Cleaner Code</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The Composed Systems MVA framework is a SOLID and open source extension of the LabVIEW Actor Framework.  Users of this framework will never have to write another actor core event handling structure again!  Learn to easily create and manage nested model and user interface hierarchies using dependency injection to aid In project organization. In addition to a high-level overview of features and capabilities, the presenter will showcase a sample project to discuss workflows and best practices.</a:t>
            </a:r>
          </a:p>
        </p:txBody>
      </p:sp>
      <p:sp>
        <p:nvSpPr>
          <p:cNvPr id="99" name="Google Shape;99;p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The MVA framework does not impose a design constraint for models.  The implementation could be simple state machines.</a:t>
            </a:r>
          </a:p>
          <a:p>
            <a:pPr marL="158750" indent="0">
              <a:buNone/>
            </a:pPr>
            <a:r>
              <a:rPr lang="en-US" dirty="0"/>
              <a:t>I’m presenting my preference and the approach we generally take at Composed Systems.</a:t>
            </a:r>
          </a:p>
          <a:p>
            <a:pPr marL="158750" indent="0">
              <a:buNone/>
            </a:pPr>
            <a:r>
              <a:rPr lang="en-US" dirty="0"/>
              <a:t>Models work as independent asynchronous actors.  </a:t>
            </a:r>
          </a:p>
          <a:p>
            <a:pPr marL="158750" indent="0">
              <a:buNone/>
            </a:pPr>
            <a:r>
              <a:rPr lang="en-US" dirty="0"/>
              <a:t>They register for messages to listen to on the mediator bus and map them to their methods.</a:t>
            </a:r>
          </a:p>
          <a:p>
            <a:pPr marL="158750" indent="0">
              <a:buNone/>
            </a:pPr>
            <a:r>
              <a:rPr lang="en-US" dirty="0"/>
              <a:t>The model hierarchy uses composition.  Our models are created with an interface that defines methods and their connector panes.</a:t>
            </a:r>
          </a:p>
          <a:p>
            <a:pPr marL="158750" indent="0">
              <a:buNone/>
            </a:pPr>
            <a:r>
              <a:rPr lang="en-US" dirty="0"/>
              <a:t>This allows for dependency injection, which makes the models more testable (via mocking) and extensible.</a:t>
            </a:r>
          </a:p>
          <a:p>
            <a:pPr marL="158750" indent="0">
              <a:buNone/>
            </a:pPr>
            <a:endParaRPr lang="en-US" dirty="0"/>
          </a:p>
          <a:p>
            <a:pPr lvl="0"/>
            <a:r>
              <a:rPr lang="en-US" sz="1100" b="0" i="0" u="none" strike="noStrike" cap="none" dirty="0">
                <a:solidFill>
                  <a:srgbClr val="000000"/>
                </a:solidFill>
                <a:effectLst/>
                <a:latin typeface="Arial"/>
                <a:ea typeface="Arial"/>
                <a:cs typeface="Arial"/>
                <a:sym typeface="Arial"/>
              </a:rPr>
              <a:t>Models</a:t>
            </a:r>
          </a:p>
          <a:p>
            <a:pPr lvl="1"/>
            <a:r>
              <a:rPr lang="en-US" sz="1100" b="0" i="0" u="none" strike="noStrike" cap="none" dirty="0">
                <a:solidFill>
                  <a:srgbClr val="000000"/>
                </a:solidFill>
                <a:effectLst/>
                <a:latin typeface="Arial"/>
                <a:ea typeface="Arial"/>
                <a:cs typeface="Arial"/>
                <a:sym typeface="Arial"/>
              </a:rPr>
              <a:t>Models are actors</a:t>
            </a:r>
          </a:p>
          <a:p>
            <a:pPr lvl="1"/>
            <a:r>
              <a:rPr lang="en-US" sz="1100" b="0" i="0" u="none" strike="noStrike" cap="none" dirty="0">
                <a:solidFill>
                  <a:srgbClr val="000000"/>
                </a:solidFill>
                <a:effectLst/>
                <a:latin typeface="Arial"/>
                <a:ea typeface="Arial"/>
                <a:cs typeface="Arial"/>
                <a:sym typeface="Arial"/>
              </a:rPr>
              <a:t>Methods exist and execute when messages arrive</a:t>
            </a:r>
          </a:p>
          <a:p>
            <a:pPr lvl="1"/>
            <a:r>
              <a:rPr lang="en-US" sz="1100" b="0" i="0" u="none" strike="noStrike" cap="none" dirty="0">
                <a:solidFill>
                  <a:srgbClr val="000000"/>
                </a:solidFill>
                <a:effectLst/>
                <a:latin typeface="Arial"/>
                <a:ea typeface="Arial"/>
                <a:cs typeface="Arial"/>
                <a:sym typeface="Arial"/>
              </a:rPr>
              <a:t>Models generate and process data for use by models</a:t>
            </a:r>
          </a:p>
          <a:p>
            <a:pPr marL="158750" indent="0">
              <a:buNone/>
            </a:pPr>
            <a:endParaRPr lang="en-US" dirty="0"/>
          </a:p>
        </p:txBody>
      </p:sp>
    </p:spTree>
    <p:extLst>
      <p:ext uri="{BB962C8B-B14F-4D97-AF65-F5344CB8AC3E}">
        <p14:creationId xmlns:p14="http://schemas.microsoft.com/office/powerpoint/2010/main" val="151039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Let’s discuss the different ways that models can interact with the mediator:</a:t>
            </a:r>
          </a:p>
          <a:p>
            <a:pPr marL="387350" indent="-228600">
              <a:buAutoNum type="arabicPeriod"/>
            </a:pPr>
            <a:r>
              <a:rPr lang="en-US" dirty="0"/>
              <a:t>Map the model’s methods to mediator values using ‘request message’</a:t>
            </a:r>
          </a:p>
          <a:p>
            <a:pPr marL="387350" indent="-228600">
              <a:buAutoNum type="arabicPeriod"/>
            </a:pPr>
            <a:r>
              <a:rPr lang="en-US" dirty="0"/>
              <a:t>Put results onto the mediator bus for consumption by views or models using ‘Publish model data’</a:t>
            </a:r>
          </a:p>
        </p:txBody>
      </p:sp>
    </p:spTree>
    <p:extLst>
      <p:ext uri="{BB962C8B-B14F-4D97-AF65-F5344CB8AC3E}">
        <p14:creationId xmlns:p14="http://schemas.microsoft.com/office/powerpoint/2010/main" val="38956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Models can use ‘request message.vi’ to link an incoming message to one of their methods.</a:t>
            </a:r>
          </a:p>
          <a:p>
            <a:pPr marL="158750" indent="0">
              <a:buNone/>
            </a:pPr>
            <a:r>
              <a:rPr lang="en-US" dirty="0"/>
              <a:t>When the message is received, it will then run that method.</a:t>
            </a:r>
          </a:p>
          <a:p>
            <a:pPr marL="158750" indent="0">
              <a:buNone/>
            </a:pPr>
            <a:endParaRPr lang="en-US" dirty="0"/>
          </a:p>
          <a:p>
            <a:pPr marL="158750" indent="0">
              <a:buNone/>
            </a:pPr>
            <a:r>
              <a:rPr lang="en-US" dirty="0"/>
              <a:t>The exact name string and exact type must match!</a:t>
            </a:r>
          </a:p>
          <a:p>
            <a:pPr marL="158750" indent="0">
              <a:buNone/>
            </a:pPr>
            <a:endParaRPr lang="en-US" dirty="0"/>
          </a:p>
          <a:p>
            <a:pPr marL="158750" indent="0">
              <a:buNone/>
            </a:pPr>
            <a:r>
              <a:rPr lang="en-US" dirty="0"/>
              <a:t>To use this technique, the message needs to be a ‘notification message’ type.</a:t>
            </a:r>
          </a:p>
          <a:p>
            <a:pPr marL="158750" indent="0">
              <a:buNone/>
            </a:pPr>
            <a:endParaRPr lang="en-US" dirty="0"/>
          </a:p>
          <a:p>
            <a:pPr marL="158750" indent="0">
              <a:buNone/>
            </a:pPr>
            <a:r>
              <a:rPr lang="en-US" dirty="0"/>
              <a:t>Examples of subscription types:</a:t>
            </a:r>
          </a:p>
          <a:p>
            <a:pPr marL="158750" indent="0">
              <a:buNone/>
            </a:pPr>
            <a:r>
              <a:rPr lang="en-US" dirty="0"/>
              <a:t>Basic - any updates</a:t>
            </a:r>
          </a:p>
          <a:p>
            <a:pPr marL="158750" indent="0">
              <a:buNone/>
            </a:pPr>
            <a:r>
              <a:rPr lang="en-US" dirty="0"/>
              <a:t>Value change – value change only</a:t>
            </a:r>
          </a:p>
        </p:txBody>
      </p:sp>
    </p:spTree>
    <p:extLst>
      <p:ext uri="{BB962C8B-B14F-4D97-AF65-F5344CB8AC3E}">
        <p14:creationId xmlns:p14="http://schemas.microsoft.com/office/powerpoint/2010/main" val="300686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615950" lvl="1" indent="0">
              <a:buNone/>
            </a:pPr>
            <a:r>
              <a:rPr lang="en-US" sz="1100" b="0" i="0" u="none" strike="noStrike" cap="none" dirty="0">
                <a:solidFill>
                  <a:srgbClr val="000000"/>
                </a:solidFill>
                <a:effectLst/>
                <a:latin typeface="Arial"/>
                <a:ea typeface="Arial"/>
                <a:cs typeface="Arial"/>
                <a:sym typeface="Arial"/>
              </a:rPr>
              <a:t>When models send or receive messages, typically they are sending Notification messages.</a:t>
            </a:r>
          </a:p>
          <a:p>
            <a:pPr marL="615950" lvl="1" indent="0">
              <a:buNone/>
            </a:pPr>
            <a:r>
              <a:rPr lang="en-US" sz="1100" b="0" i="0" u="none" strike="noStrike" cap="none" dirty="0">
                <a:solidFill>
                  <a:srgbClr val="000000"/>
                </a:solidFill>
                <a:effectLst/>
                <a:latin typeface="Arial"/>
                <a:ea typeface="Arial"/>
                <a:cs typeface="Arial"/>
                <a:sym typeface="Arial"/>
              </a:rPr>
              <a:t>These are a special kind of actor message that have a name and a value.  </a:t>
            </a:r>
          </a:p>
          <a:p>
            <a:pPr marL="615950" lvl="1" indent="0">
              <a:buNone/>
            </a:pPr>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Messages</a:t>
            </a:r>
          </a:p>
          <a:p>
            <a:pPr lvl="2"/>
            <a:r>
              <a:rPr lang="en-US" sz="1100" b="0" i="0" u="none" strike="noStrike" cap="none" dirty="0">
                <a:solidFill>
                  <a:srgbClr val="000000"/>
                </a:solidFill>
                <a:effectLst/>
                <a:latin typeface="Arial"/>
                <a:ea typeface="Arial"/>
                <a:cs typeface="Arial"/>
                <a:sym typeface="Arial"/>
              </a:rPr>
              <a:t>Should be ‘events’ used to trigger updates in subscribers</a:t>
            </a:r>
          </a:p>
          <a:p>
            <a:pPr lvl="2"/>
            <a:r>
              <a:rPr lang="en-US" sz="1100" b="0" i="0" u="none" strike="noStrike" cap="none" dirty="0">
                <a:solidFill>
                  <a:srgbClr val="000000"/>
                </a:solidFill>
                <a:effectLst/>
                <a:latin typeface="Arial"/>
                <a:ea typeface="Arial"/>
                <a:cs typeface="Arial"/>
                <a:sym typeface="Arial"/>
              </a:rPr>
              <a:t>Should not be blasting data onto the mediator bus ‘just because’</a:t>
            </a:r>
          </a:p>
          <a:p>
            <a:pPr lvl="2"/>
            <a:r>
              <a:rPr lang="en-US" sz="1100" b="0" i="0" u="none" strike="noStrike" cap="none" dirty="0">
                <a:solidFill>
                  <a:srgbClr val="000000"/>
                </a:solidFill>
                <a:effectLst/>
                <a:latin typeface="Arial"/>
                <a:ea typeface="Arial"/>
                <a:cs typeface="Arial"/>
                <a:sym typeface="Arial"/>
              </a:rPr>
              <a:t>Polling the bus is a smell</a:t>
            </a:r>
          </a:p>
          <a:p>
            <a:pPr lvl="2"/>
            <a:r>
              <a:rPr lang="en-US" sz="1100" b="0" i="0" u="none" strike="noStrike" cap="none" dirty="0">
                <a:solidFill>
                  <a:srgbClr val="000000"/>
                </a:solidFill>
                <a:effectLst/>
                <a:latin typeface="Arial"/>
                <a:ea typeface="Arial"/>
                <a:cs typeface="Arial"/>
                <a:sym typeface="Arial"/>
              </a:rPr>
              <a:t>Spamming the bus with thousands of updates is a smell – bus throughput should not become a bottleneck in a well designed application</a:t>
            </a:r>
          </a:p>
          <a:p>
            <a:pPr lvl="3"/>
            <a:r>
              <a:rPr lang="en-US" sz="1100" b="0" i="0" u="none" strike="noStrike" cap="none" dirty="0">
                <a:solidFill>
                  <a:srgbClr val="000000"/>
                </a:solidFill>
                <a:effectLst/>
                <a:latin typeface="Arial"/>
                <a:ea typeface="Arial"/>
                <a:cs typeface="Arial"/>
                <a:sym typeface="Arial"/>
              </a:rPr>
              <a:t>For higher throughput, design a mechanism for direct communication between the involved entities.  Use your CLA! (Plenty of options)</a:t>
            </a:r>
          </a:p>
          <a:p>
            <a:pPr lvl="1"/>
            <a:r>
              <a:rPr lang="en-US" sz="1100" b="0" i="0" u="none" strike="noStrike" cap="none" dirty="0">
                <a:solidFill>
                  <a:srgbClr val="000000"/>
                </a:solidFill>
                <a:effectLst/>
                <a:latin typeface="Arial"/>
                <a:ea typeface="Arial"/>
                <a:cs typeface="Arial"/>
                <a:sym typeface="Arial"/>
              </a:rPr>
              <a:t>Abstract messaging.  </a:t>
            </a:r>
          </a:p>
          <a:p>
            <a:pPr lvl="2"/>
            <a:r>
              <a:rPr lang="en-US" sz="1100" b="0" i="0" u="none" strike="noStrike" cap="none" dirty="0">
                <a:solidFill>
                  <a:srgbClr val="000000"/>
                </a:solidFill>
                <a:effectLst/>
                <a:latin typeface="Arial"/>
                <a:ea typeface="Arial"/>
                <a:cs typeface="Arial"/>
                <a:sym typeface="Arial"/>
              </a:rPr>
              <a:t>Reuse types of messages</a:t>
            </a:r>
          </a:p>
          <a:p>
            <a:pPr lvl="2"/>
            <a:r>
              <a:rPr lang="en-US" sz="1100" b="0" i="0" u="none" strike="noStrike" cap="none" dirty="0">
                <a:solidFill>
                  <a:srgbClr val="000000"/>
                </a:solidFill>
                <a:effectLst/>
                <a:latin typeface="Arial"/>
                <a:ea typeface="Arial"/>
                <a:cs typeface="Arial"/>
                <a:sym typeface="Arial"/>
              </a:rPr>
              <a:t>API becomes familiar</a:t>
            </a:r>
          </a:p>
          <a:p>
            <a:pPr marL="158750" indent="0">
              <a:buNone/>
            </a:pPr>
            <a:endParaRPr lang="en-US" dirty="0"/>
          </a:p>
        </p:txBody>
      </p:sp>
    </p:spTree>
    <p:extLst>
      <p:ext uri="{BB962C8B-B14F-4D97-AF65-F5344CB8AC3E}">
        <p14:creationId xmlns:p14="http://schemas.microsoft.com/office/powerpoint/2010/main" val="310477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To use this technique, the message needs to be a ‘notification message’ type</a:t>
            </a:r>
          </a:p>
          <a:p>
            <a:pPr marL="158750" indent="0">
              <a:buNone/>
            </a:pPr>
            <a:endParaRPr lang="en-US" dirty="0"/>
          </a:p>
          <a:p>
            <a:pPr marL="158750" indent="0">
              <a:buNone/>
            </a:pPr>
            <a:r>
              <a:rPr lang="en-US" dirty="0"/>
              <a:t>The notification message ‘do’ method needs to unpack the notification message to pass the value to the VI it is calling.  </a:t>
            </a:r>
          </a:p>
          <a:p>
            <a:pPr marL="158750" indent="0">
              <a:buNone/>
            </a:pPr>
            <a:r>
              <a:rPr lang="en-US" dirty="0"/>
              <a:t>Note this differs from traditional AF messaging – you will have to modify these messages manually to set them up. </a:t>
            </a:r>
          </a:p>
          <a:p>
            <a:pPr marL="158750" indent="0">
              <a:buNone/>
            </a:pPr>
            <a:endParaRPr lang="en-US" dirty="0"/>
          </a:p>
          <a:p>
            <a:pPr marL="158750" indent="0">
              <a:buNone/>
            </a:pPr>
            <a:r>
              <a:rPr lang="en-US" dirty="0"/>
              <a:t>Notification messages are different from normal actor messages in a few important ways.  </a:t>
            </a:r>
          </a:p>
          <a:p>
            <a:pPr marL="158750" indent="0">
              <a:buNone/>
            </a:pPr>
            <a:r>
              <a:rPr lang="en-US" dirty="0"/>
              <a:t>The transport is not in the concrete message's private data, instead is stored as a variant in the parent class.  </a:t>
            </a:r>
          </a:p>
          <a:p>
            <a:pPr marL="158750" indent="0">
              <a:buNone/>
            </a:pPr>
            <a:r>
              <a:rPr lang="en-US" dirty="0"/>
              <a:t>To access the data and pass it to the correct function, use 'unpack notification message' and 'variant to data' with the correct type, instead of unbundling. </a:t>
            </a:r>
          </a:p>
          <a:p>
            <a:pPr marL="158750" indent="0">
              <a:buNone/>
            </a:pPr>
            <a:endParaRPr lang="en-US" dirty="0"/>
          </a:p>
          <a:p>
            <a:pPr marL="158750" indent="0">
              <a:buNone/>
            </a:pPr>
            <a:r>
              <a:rPr lang="en-US" dirty="0"/>
              <a:t>There is implicit type safety – the VTD doesn’t need the type wired in.  The mediator can only supply the correct type.  The message defines the type.</a:t>
            </a:r>
          </a:p>
        </p:txBody>
      </p:sp>
    </p:spTree>
    <p:extLst>
      <p:ext uri="{BB962C8B-B14F-4D97-AF65-F5344CB8AC3E}">
        <p14:creationId xmlns:p14="http://schemas.microsoft.com/office/powerpoint/2010/main" val="2065345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As event-driven asynchronous actors, Models are expected to ‘publish model data’ to the mediator bus as they do meaningful work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data can then be consumed by subscribers (other models or views) as required.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API for sending a value update uses a string name and a variant value.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framework also provides a mechanism for exclusive publication (lock and unlock).</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Models can interact with more than just the mediator bus!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If they are composed of other models and launch them, they can use the enqueuers to send normal actor messages.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They can also use their own enqueuer to send messages to themselves.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Models are not limited to these behaviors or patterns in any way - although this is how we tend to use them.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714161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The ViewModel</a:t>
            </a:r>
          </a:p>
          <a:p>
            <a:pPr lvl="1"/>
            <a:r>
              <a:rPr lang="en-US" sz="1100" b="0" i="0" u="none" strike="noStrike" cap="none" dirty="0">
                <a:solidFill>
                  <a:srgbClr val="000000"/>
                </a:solidFill>
                <a:effectLst/>
                <a:latin typeface="Arial"/>
                <a:ea typeface="Arial"/>
                <a:cs typeface="Arial"/>
                <a:sym typeface="Arial"/>
              </a:rPr>
              <a:t>Root actor</a:t>
            </a:r>
          </a:p>
          <a:p>
            <a:pPr lvl="1"/>
            <a:r>
              <a:rPr lang="en-US" sz="1100" b="0" i="0" u="none" strike="noStrike" cap="none" dirty="0">
                <a:solidFill>
                  <a:srgbClr val="000000"/>
                </a:solidFill>
                <a:effectLst/>
                <a:latin typeface="Arial"/>
                <a:ea typeface="Arial"/>
                <a:cs typeface="Arial"/>
                <a:sym typeface="Arial"/>
              </a:rPr>
              <a:t>Binds the Models and Views into a hierarchical structure</a:t>
            </a:r>
          </a:p>
          <a:p>
            <a:pPr lvl="1"/>
            <a:r>
              <a:rPr lang="en-US" sz="1100" b="0" i="0" u="none" strike="noStrike" cap="none" dirty="0">
                <a:solidFill>
                  <a:srgbClr val="000000"/>
                </a:solidFill>
                <a:effectLst/>
                <a:latin typeface="Arial"/>
                <a:ea typeface="Arial"/>
                <a:cs typeface="Arial"/>
                <a:sym typeface="Arial"/>
              </a:rPr>
              <a:t>Receives application shortcuts</a:t>
            </a:r>
          </a:p>
          <a:p>
            <a:pPr lvl="1"/>
            <a:r>
              <a:rPr lang="en-US" sz="1100" b="0" i="0" u="none" strike="noStrike" cap="none" dirty="0">
                <a:solidFill>
                  <a:srgbClr val="000000"/>
                </a:solidFill>
                <a:effectLst/>
                <a:latin typeface="Arial"/>
                <a:ea typeface="Arial"/>
                <a:cs typeface="Arial"/>
                <a:sym typeface="Arial"/>
              </a:rPr>
              <a:t>The highest level View events can be acted upon</a:t>
            </a:r>
          </a:p>
          <a:p>
            <a:pPr lvl="1"/>
            <a:r>
              <a:rPr lang="en-US" sz="1100" b="0" i="0" u="none" strike="noStrike" cap="none" dirty="0">
                <a:solidFill>
                  <a:srgbClr val="000000"/>
                </a:solidFill>
                <a:effectLst/>
                <a:latin typeface="Arial"/>
                <a:ea typeface="Arial"/>
                <a:cs typeface="Arial"/>
                <a:sym typeface="Arial"/>
              </a:rPr>
              <a:t>The only point of interaction between views and models</a:t>
            </a:r>
          </a:p>
        </p:txBody>
      </p:sp>
    </p:spTree>
    <p:extLst>
      <p:ext uri="{BB962C8B-B14F-4D97-AF65-F5344CB8AC3E}">
        <p14:creationId xmlns:p14="http://schemas.microsoft.com/office/powerpoint/2010/main" val="382241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The ViewModel is at the top of the View hierarchy, which is composed of Views and ViewManagers</a:t>
            </a:r>
          </a:p>
          <a:p>
            <a:pPr marL="158750" indent="0">
              <a:buNone/>
            </a:pPr>
            <a:endParaRPr lang="en-US" dirty="0"/>
          </a:p>
          <a:p>
            <a:pPr marL="158750" indent="0">
              <a:buNone/>
            </a:pPr>
            <a:r>
              <a:rPr lang="en-US" dirty="0"/>
              <a:t>ViewManagers can have subpanels containing other Views.  These use the ‘protected subpanel’ abstraction for ease of use.</a:t>
            </a:r>
          </a:p>
          <a:p>
            <a:pPr marL="158750" indent="0">
              <a:buNone/>
            </a:pPr>
            <a:endParaRPr lang="en-US" dirty="0"/>
          </a:p>
          <a:p>
            <a:pPr marL="158750" indent="0">
              <a:buNone/>
            </a:pPr>
            <a:r>
              <a:rPr lang="en-US" dirty="0"/>
              <a:t>Views should be thin and singular in purpose – a row of buttons, a plot, a field of indicators, etc.</a:t>
            </a:r>
          </a:p>
          <a:p>
            <a:pPr marL="158750" indent="0">
              <a:buNone/>
            </a:pPr>
            <a:r>
              <a:rPr lang="en-US" dirty="0"/>
              <a:t>When Views become too complex, we break them into more ViewManagers+Views.</a:t>
            </a:r>
          </a:p>
        </p:txBody>
      </p:sp>
    </p:spTree>
    <p:extLst>
      <p:ext uri="{BB962C8B-B14F-4D97-AF65-F5344CB8AC3E}">
        <p14:creationId xmlns:p14="http://schemas.microsoft.com/office/powerpoint/2010/main" val="353885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sz="1100" dirty="0"/>
              <a:t>Views format and display data from the mediator bus </a:t>
            </a:r>
          </a:p>
          <a:p>
            <a:pPr marL="158750" indent="0">
              <a:buNone/>
            </a:pPr>
            <a:r>
              <a:rPr lang="en-US" sz="1100" dirty="0"/>
              <a:t>and capture user interaction by generating value updates</a:t>
            </a:r>
          </a:p>
          <a:p>
            <a:endParaRPr lang="en-US" sz="1100" dirty="0"/>
          </a:p>
          <a:p>
            <a:pPr marL="158750" indent="0">
              <a:buNone/>
            </a:pPr>
            <a:r>
              <a:rPr lang="en-US" sz="1100" dirty="0"/>
              <a:t>We use indirect composition to create the hierarchy, using a method called ‘write startup views’ to add the view class and name to the owner.</a:t>
            </a:r>
          </a:p>
          <a:p>
            <a:pPr marL="158750" indent="0">
              <a:buNone/>
            </a:pPr>
            <a:endParaRPr lang="en-US" sz="1100" dirty="0"/>
          </a:p>
          <a:p>
            <a:pPr marL="158750" indent="0">
              <a:buNone/>
            </a:pPr>
            <a:r>
              <a:rPr lang="en-US" sz="1100" dirty="0"/>
              <a:t>Views can send value updates.  These don’t go to the mediator, just to the parent view.</a:t>
            </a:r>
          </a:p>
          <a:p>
            <a:pPr marL="158750" indent="0">
              <a:buNone/>
            </a:pPr>
            <a:r>
              <a:rPr lang="en-US" sz="1100" dirty="0"/>
              <a:t>The default behavior is to pass the value updates all the way up to the ViewModel, where it can be interpreted and published to the mediator bus if necessary.</a:t>
            </a:r>
          </a:p>
          <a:p>
            <a:endParaRPr lang="en-US" sz="1100" dirty="0"/>
          </a:p>
        </p:txBody>
      </p:sp>
    </p:spTree>
    <p:extLst>
      <p:ext uri="{BB962C8B-B14F-4D97-AF65-F5344CB8AC3E}">
        <p14:creationId xmlns:p14="http://schemas.microsoft.com/office/powerpoint/2010/main" val="1643713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Views and ViewModels can register for control events</a:t>
            </a:r>
          </a:p>
          <a:p>
            <a:pPr marL="158750" indent="0">
              <a:buNone/>
            </a:pPr>
            <a:r>
              <a:rPr lang="en-US" dirty="0"/>
              <a:t>The events are captured by the framework and passed up the view hierarchy all the way to the ViewModel</a:t>
            </a:r>
          </a:p>
          <a:p>
            <a:pPr marL="158750" indent="0">
              <a:buNone/>
            </a:pPr>
            <a:r>
              <a:rPr lang="en-US" dirty="0"/>
              <a:t>Any View or ViewModel that would like to receive and act on the event can override specific Vis depending on the event type.</a:t>
            </a:r>
          </a:p>
          <a:p>
            <a:pPr marL="158750" indent="0">
              <a:buNone/>
            </a:pPr>
            <a:r>
              <a:rPr lang="en-US" dirty="0"/>
              <a:t>One button click, for example, is send to all views in the hierarchy.  Each view can act on the event independently, or ignore it (default behavior).</a:t>
            </a:r>
          </a:p>
          <a:p>
            <a:pPr marL="158750" indent="0">
              <a:buNone/>
            </a:pPr>
            <a:endParaRPr lang="en-US" dirty="0"/>
          </a:p>
          <a:p>
            <a:pPr marL="158750" indent="0">
              <a:buNone/>
            </a:pPr>
            <a:r>
              <a:rPr lang="en-US" dirty="0"/>
              <a:t>If a view outside of this path needs to react to the value change event, the ViewModel could publish ViewModel data in catch nested value update that the unrelated view could subscribe to.</a:t>
            </a:r>
          </a:p>
        </p:txBody>
      </p:sp>
    </p:spTree>
    <p:extLst>
      <p:ext uri="{BB962C8B-B14F-4D97-AF65-F5344CB8AC3E}">
        <p14:creationId xmlns:p14="http://schemas.microsoft.com/office/powerpoint/2010/main" val="171004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sz="1100" dirty="0"/>
              <a:t>I have twelve years of experience developing robust LabVIEW solutions for my clients and colleagues.  I first used LabVIEW 5.1 in 2001.  Started my LabVIEW software development career in 2007. </a:t>
            </a:r>
          </a:p>
          <a:p>
            <a:pPr marL="158750" indent="0">
              <a:buNone/>
            </a:pPr>
            <a:r>
              <a:rPr lang="en-US" sz="1100" dirty="0"/>
              <a:t>Like many CLAs, I went to school to study physics and engineering and not computer science.  </a:t>
            </a:r>
          </a:p>
          <a:p>
            <a:pPr marL="158750" indent="0">
              <a:buNone/>
            </a:pPr>
            <a:endParaRPr lang="en-US" dirty="0"/>
          </a:p>
        </p:txBody>
      </p:sp>
    </p:spTree>
    <p:extLst>
      <p:ext uri="{BB962C8B-B14F-4D97-AF65-F5344CB8AC3E}">
        <p14:creationId xmlns:p14="http://schemas.microsoft.com/office/powerpoint/2010/main" val="219528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Let’s review what I consider the core View functionality</a:t>
            </a:r>
          </a:p>
          <a:p>
            <a:pPr marL="158750" indent="0">
              <a:buNone/>
            </a:pPr>
            <a:r>
              <a:rPr lang="en-US" dirty="0"/>
              <a:t>Here’s where the framework does a lot of the heavy lifting for you and gives you a set of robust options.</a:t>
            </a:r>
          </a:p>
          <a:p>
            <a:pPr marL="158750" indent="0">
              <a:buNone/>
            </a:pPr>
            <a:endParaRPr lang="en-US" dirty="0"/>
          </a:p>
          <a:p>
            <a:pPr marL="158750" indent="0">
              <a:buNone/>
            </a:pPr>
            <a:r>
              <a:rPr lang="en-US" dirty="0"/>
              <a:t>1. First binding mediator values to things: control or indicator values, captions, or many other aspects of the view is straightforward.</a:t>
            </a:r>
          </a:p>
          <a:p>
            <a:pPr marL="158750" indent="0">
              <a:buNone/>
            </a:pPr>
            <a:r>
              <a:rPr lang="en-US" dirty="0"/>
              <a:t>2. If the data on the bus isn’t suitable for direct display, and needs unit conversion or formatting, we can use the ‘request data’ method instead.</a:t>
            </a:r>
          </a:p>
          <a:p>
            <a:pPr marL="158750" indent="0">
              <a:buNone/>
            </a:pPr>
            <a:r>
              <a:rPr lang="en-US" dirty="0"/>
              <a:t>3. Register for control events provides a way to program events without event structures that was teased in the abstract.  </a:t>
            </a:r>
          </a:p>
          <a:p>
            <a:pPr marL="158750" indent="0">
              <a:buNone/>
            </a:pPr>
            <a:r>
              <a:rPr lang="en-US" dirty="0"/>
              <a:t>4. Views send value updates in the specific way we discussed a short time ago.  We will look at the implementation.</a:t>
            </a:r>
          </a:p>
          <a:p>
            <a:pPr marL="158750" indent="0">
              <a:buNone/>
            </a:pPr>
            <a:endParaRPr lang="en-US" dirty="0"/>
          </a:p>
          <a:p>
            <a:pPr marL="158750" indent="0">
              <a:buNone/>
            </a:pPr>
            <a:r>
              <a:rPr lang="en-US" dirty="0"/>
              <a:t>The ControlView in today’s demo project does it all with two methods!</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377619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Bind terminal values has a simple API, </a:t>
            </a:r>
          </a:p>
          <a:p>
            <a:pPr marL="158750" indent="0">
              <a:buNone/>
            </a:pPr>
            <a:r>
              <a:rPr lang="en-US" sz="1100" b="0" i="0" u="none" strike="noStrike" cap="none" dirty="0">
                <a:solidFill>
                  <a:srgbClr val="000000"/>
                </a:solidFill>
                <a:effectLst/>
                <a:latin typeface="Arial"/>
                <a:ea typeface="Arial"/>
                <a:cs typeface="Arial"/>
                <a:sym typeface="Arial"/>
              </a:rPr>
              <a:t>Just wire the control reference and it will be linked to the mediator bus to a datum with the same name.</a:t>
            </a:r>
          </a:p>
          <a:p>
            <a:pPr marL="158750" indent="0">
              <a:buNone/>
            </a:pPr>
            <a:r>
              <a:rPr lang="en-US" sz="1100" b="0" i="0" u="none" strike="noStrike" cap="none" dirty="0">
                <a:solidFill>
                  <a:srgbClr val="000000"/>
                </a:solidFill>
                <a:effectLst/>
                <a:latin typeface="Arial"/>
                <a:ea typeface="Arial"/>
                <a:cs typeface="Arial"/>
                <a:sym typeface="Arial"/>
              </a:rPr>
              <a:t>If the name is different, just wire it in.</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4291430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If we need to format data, or it doesn’t map to a terminal value, we can use request data or request multiple data.</a:t>
            </a:r>
          </a:p>
          <a:p>
            <a:pPr marL="158750" indent="0">
              <a:buNone/>
            </a:pPr>
            <a:r>
              <a:rPr lang="en-US" dirty="0"/>
              <a:t>Here this ViewManager is listening to Boolean type datum on the mediator bus that originates from the ViewManager when it receives menu events.</a:t>
            </a:r>
          </a:p>
          <a:p>
            <a:pPr marL="158750" indent="0">
              <a:buNone/>
            </a:pPr>
            <a:r>
              <a:rPr lang="en-US" dirty="0"/>
              <a:t>This ViewManager should then change the subpanel shown accordingly.</a:t>
            </a:r>
          </a:p>
          <a:p>
            <a:pPr marL="158750" indent="0">
              <a:buNone/>
            </a:pPr>
            <a:endParaRPr lang="en-US" dirty="0"/>
          </a:p>
          <a:p>
            <a:pPr marL="158750" indent="0">
              <a:buNone/>
            </a:pPr>
            <a:r>
              <a:rPr lang="en-US" dirty="0"/>
              <a:t>Also shown is the subpanel reference with the ‘new protected subpanel’ method.  These are used to insert various Views into the subpanel.</a:t>
            </a:r>
          </a:p>
          <a:p>
            <a:pPr marL="158750" indent="0">
              <a:buNone/>
            </a:pPr>
            <a:endParaRPr lang="en-US" dirty="0"/>
          </a:p>
          <a:p>
            <a:pPr marL="158750" indent="0">
              <a:buNone/>
            </a:pPr>
            <a:r>
              <a:rPr lang="en-US" dirty="0"/>
              <a:t>- Add labels to constants</a:t>
            </a:r>
          </a:p>
        </p:txBody>
      </p:sp>
    </p:spTree>
    <p:extLst>
      <p:ext uri="{BB962C8B-B14F-4D97-AF65-F5344CB8AC3E}">
        <p14:creationId xmlns:p14="http://schemas.microsoft.com/office/powerpoint/2010/main" val="112850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Observe data is the partner function to request data.</a:t>
            </a:r>
          </a:p>
          <a:p>
            <a:pPr marL="158750" indent="0">
              <a:buNone/>
            </a:pPr>
            <a:r>
              <a:rPr lang="en-US" dirty="0"/>
              <a:t>Here the datum name and type are passed in, and we can act accordingly.</a:t>
            </a:r>
          </a:p>
          <a:p>
            <a:pPr marL="158750" indent="0">
              <a:buNone/>
            </a:pPr>
            <a:r>
              <a:rPr lang="en-US" dirty="0"/>
              <a:t>When ‘Show Recipe Editor’ changes value, we read the nested view enqueuers, search for the one called Recipe, and send insert front panel.</a:t>
            </a:r>
          </a:p>
          <a:p>
            <a:pPr marL="158750" indent="0">
              <a:buNone/>
            </a:pPr>
            <a:r>
              <a:rPr lang="en-US" dirty="0"/>
              <a:t>I will show later on where the name ‘Recipe’ is assigned to that nested Viewable.</a:t>
            </a:r>
          </a:p>
          <a:p>
            <a:pPr marL="158750" indent="0">
              <a:buNone/>
            </a:pPr>
            <a:endParaRPr lang="en-US" dirty="0"/>
          </a:p>
          <a:p>
            <a:pPr marL="158750" indent="0">
              <a:buNone/>
            </a:pPr>
            <a:r>
              <a:rPr lang="en-US" dirty="0"/>
              <a:t>-remove case insensitive match</a:t>
            </a:r>
          </a:p>
        </p:txBody>
      </p:sp>
    </p:spTree>
    <p:extLst>
      <p:ext uri="{BB962C8B-B14F-4D97-AF65-F5344CB8AC3E}">
        <p14:creationId xmlns:p14="http://schemas.microsoft.com/office/powerpoint/2010/main" val="416582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To capture UI events and act on them, use ‘register for control events’</a:t>
            </a:r>
          </a:p>
          <a:p>
            <a:pPr marL="158750" indent="0">
              <a:buNone/>
            </a:pPr>
            <a:r>
              <a:rPr lang="en-US" dirty="0"/>
              <a:t>The enumerated array will register all controls for each type of event present</a:t>
            </a:r>
          </a:p>
          <a:p>
            <a:pPr marL="158750" indent="0">
              <a:buNone/>
            </a:pPr>
            <a:r>
              <a:rPr lang="en-US" dirty="0"/>
              <a:t>Useful for registering for multiple event types for multiple controls</a:t>
            </a:r>
          </a:p>
          <a:p>
            <a:pPr marL="158750" indent="0">
              <a:buNone/>
            </a:pPr>
            <a:endParaRPr lang="en-US" dirty="0"/>
          </a:p>
          <a:p>
            <a:pPr marL="158750" indent="0">
              <a:buNone/>
            </a:pPr>
            <a:r>
              <a:rPr lang="en-US" dirty="0"/>
              <a:t>Here, I want to managing the state of some buttons and use them to send value updates to the ViewModel, where the ViewModel can publish the commands to the mediator bus.</a:t>
            </a:r>
          </a:p>
          <a:p>
            <a:pPr marL="158750" indent="0">
              <a:buNone/>
            </a:pPr>
            <a:endParaRPr lang="en-US" dirty="0"/>
          </a:p>
          <a:p>
            <a:pPr marL="158750" indent="0">
              <a:buNone/>
            </a:pPr>
            <a:r>
              <a:rPr lang="en-US" dirty="0"/>
              <a:t>-- add animation with </a:t>
            </a:r>
            <a:r>
              <a:rPr lang="en-US" dirty="0" err="1"/>
              <a:t>enum</a:t>
            </a:r>
            <a:r>
              <a:rPr lang="en-US" dirty="0"/>
              <a:t> expanded</a:t>
            </a:r>
          </a:p>
        </p:txBody>
      </p:sp>
    </p:spTree>
    <p:extLst>
      <p:ext uri="{BB962C8B-B14F-4D97-AF65-F5344CB8AC3E}">
        <p14:creationId xmlns:p14="http://schemas.microsoft.com/office/powerpoint/2010/main" val="702182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If your View registers for value change events, override ‘receive value change event’.</a:t>
            </a:r>
          </a:p>
          <a:p>
            <a:pPr marL="158750" indent="0">
              <a:buNone/>
            </a:pPr>
            <a:r>
              <a:rPr lang="en-US" dirty="0"/>
              <a:t>This pattern applies to many different event types.</a:t>
            </a:r>
          </a:p>
          <a:p>
            <a:pPr marL="158750" indent="0">
              <a:buNone/>
            </a:pPr>
            <a:endParaRPr lang="en-US" dirty="0"/>
          </a:p>
          <a:p>
            <a:pPr marL="158750" indent="0">
              <a:buNone/>
            </a:pPr>
            <a:r>
              <a:rPr lang="en-US" dirty="0"/>
              <a:t>The message can be unpacked in this case with ‘unpack value change message’</a:t>
            </a:r>
          </a:p>
          <a:p>
            <a:pPr marL="158750" indent="0">
              <a:buNone/>
            </a:pPr>
            <a:r>
              <a:rPr lang="en-US" dirty="0"/>
              <a:t>We want to send the value update onwards </a:t>
            </a:r>
          </a:p>
          <a:p>
            <a:pPr marL="158750" indent="0">
              <a:buNone/>
            </a:pPr>
            <a:r>
              <a:rPr lang="en-US" dirty="0"/>
              <a:t>This is a good place to translate the value change</a:t>
            </a:r>
          </a:p>
          <a:p>
            <a:pPr marL="158750" indent="0">
              <a:buNone/>
            </a:pPr>
            <a:endParaRPr lang="en-US" dirty="0"/>
          </a:p>
          <a:p>
            <a:pPr marL="158750" indent="0">
              <a:buNone/>
            </a:pPr>
            <a:r>
              <a:rPr lang="en-US" dirty="0"/>
              <a:t>Stall data flow – we want to give some visual feedback before changing the button state back to false.</a:t>
            </a:r>
          </a:p>
          <a:p>
            <a:pPr marL="158750" indent="0">
              <a:buNone/>
            </a:pPr>
            <a:r>
              <a:rPr lang="en-US" dirty="0"/>
              <a:t>This is huge for UX!</a:t>
            </a:r>
          </a:p>
          <a:p>
            <a:pPr marL="158750" indent="0">
              <a:buNone/>
            </a:pPr>
            <a:endParaRPr lang="en-US" dirty="0"/>
          </a:p>
        </p:txBody>
      </p:sp>
    </p:spTree>
    <p:extLst>
      <p:ext uri="{BB962C8B-B14F-4D97-AF65-F5344CB8AC3E}">
        <p14:creationId xmlns:p14="http://schemas.microsoft.com/office/powerpoint/2010/main" val="2251531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This is available as an override at any level in the view hierarchy, up to the ViewModel</a:t>
            </a:r>
          </a:p>
          <a:p>
            <a:pPr marL="158750" indent="0">
              <a:buNone/>
            </a:pPr>
            <a:r>
              <a:rPr lang="en-US" dirty="0"/>
              <a:t>The event is passed up the hierarchy and any view may react as it needs to.</a:t>
            </a:r>
          </a:p>
          <a:p>
            <a:pPr marL="158750" indent="0">
              <a:buNone/>
            </a:pPr>
            <a:r>
              <a:rPr lang="en-US" dirty="0"/>
              <a:t>The ViewModel is THE place for any interaction with the mediator bus and models. 	</a:t>
            </a:r>
          </a:p>
          <a:p>
            <a:pPr marL="158750" indent="0">
              <a:buNone/>
            </a:pPr>
            <a:endParaRPr lang="en-US" dirty="0"/>
          </a:p>
          <a:p>
            <a:pPr marL="158750" indent="0">
              <a:buNone/>
            </a:pPr>
            <a:r>
              <a:rPr lang="en-US" dirty="0"/>
              <a:t>In this example I’m catching a value changed in a nested view – the navigation view that has big buttons that change what is displayed in another subpanel of the main view.</a:t>
            </a:r>
          </a:p>
          <a:p>
            <a:pPr marL="158750" indent="0">
              <a:buNone/>
            </a:pPr>
            <a:r>
              <a:rPr lang="en-US" dirty="0"/>
              <a:t>First make sure to call the parent, which will propagate the nested value update to this ViewModels parent.  If we don’t, it won’t make it past here and other views will not be able to act on it.</a:t>
            </a:r>
          </a:p>
          <a:p>
            <a:pPr marL="158750" indent="0">
              <a:buNone/>
            </a:pPr>
            <a:endParaRPr lang="en-US" dirty="0"/>
          </a:p>
          <a:p>
            <a:pPr marL="158750" indent="0">
              <a:buNone/>
            </a:pPr>
            <a:r>
              <a:rPr lang="en-US" dirty="0"/>
              <a:t>Following a similar pattern, we unpack the nested value update and use a case structure to act on the datum names accordingly.  </a:t>
            </a:r>
          </a:p>
          <a:p>
            <a:pPr marL="158750" indent="0">
              <a:buNone/>
            </a:pPr>
            <a:r>
              <a:rPr lang="en-US" dirty="0"/>
              <a:t>Here we are searching for a view associated with ‘settings’ and inserting it into the mainview subpanel on the main view.</a:t>
            </a: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24728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The ViewModel can catch nested value updates and receive menu selection events.  </a:t>
            </a:r>
          </a:p>
          <a:p>
            <a:pPr marL="158750" indent="0">
              <a:buNone/>
            </a:pPr>
            <a:r>
              <a:rPr lang="en-US" dirty="0"/>
              <a:t>The internals of both Vis look like this.  Unpack the message, and depending on the datum name, do something.</a:t>
            </a:r>
          </a:p>
          <a:p>
            <a:pPr marL="158750" indent="0">
              <a:buNone/>
            </a:pPr>
            <a:r>
              <a:rPr lang="en-US" dirty="0"/>
              <a:t>Here we receive the menu event called ‘Simulated IO’ and use ‘Publish ViewModel Data’ to send it to the mediator</a:t>
            </a:r>
          </a:p>
        </p:txBody>
      </p:sp>
    </p:spTree>
    <p:extLst>
      <p:ext uri="{BB962C8B-B14F-4D97-AF65-F5344CB8AC3E}">
        <p14:creationId xmlns:p14="http://schemas.microsoft.com/office/powerpoint/2010/main" val="3041591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This is the template that ships with the framework.</a:t>
            </a:r>
          </a:p>
          <a:p>
            <a:pPr marL="158750" indent="0">
              <a:buNone/>
            </a:pPr>
            <a:r>
              <a:rPr lang="en-US" dirty="0"/>
              <a:t>The top three classes are abstract and to make a functioning program you need to create your own ViewModel and at least one view and one model.</a:t>
            </a:r>
          </a:p>
        </p:txBody>
      </p:sp>
    </p:spTree>
    <p:extLst>
      <p:ext uri="{BB962C8B-B14F-4D97-AF65-F5344CB8AC3E}">
        <p14:creationId xmlns:p14="http://schemas.microsoft.com/office/powerpoint/2010/main" val="966571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Here we explicitly assemble the model and view hierarchies</a:t>
            </a:r>
          </a:p>
          <a:p>
            <a:pPr marL="158750" indent="0">
              <a:buNone/>
            </a:pPr>
            <a:r>
              <a:rPr lang="en-US" dirty="0"/>
              <a:t>Here I’m using all concrete classes.  If I wanted to test the software without hardware, I could case out the concrete classes and use the interfaces instead.</a:t>
            </a:r>
          </a:p>
          <a:p>
            <a:pPr marL="158750" indent="0">
              <a:buNone/>
            </a:pPr>
            <a:endParaRPr lang="en-US" dirty="0"/>
          </a:p>
          <a:p>
            <a:pPr marL="158750" indent="0">
              <a:buNone/>
            </a:pPr>
            <a:r>
              <a:rPr lang="en-US" dirty="0"/>
              <a:t>Here I’m using ‘write startup views’ to assign views to ViewManagers, who can then insert the front panels as needed during program execution.</a:t>
            </a:r>
          </a:p>
          <a:p>
            <a:pPr marL="158750" indent="0">
              <a:buNone/>
            </a:pPr>
            <a:endParaRPr lang="en-US" dirty="0"/>
          </a:p>
          <a:p>
            <a:pPr lvl="0"/>
            <a:r>
              <a:rPr lang="en-US" sz="1100" b="0" i="0" u="none" strike="noStrike" cap="none" dirty="0">
                <a:solidFill>
                  <a:srgbClr val="000000"/>
                </a:solidFill>
                <a:effectLst/>
                <a:latin typeface="Arial"/>
                <a:ea typeface="Arial"/>
                <a:cs typeface="Arial"/>
                <a:sym typeface="Arial"/>
              </a:rPr>
              <a:t>The Assembler Launcher</a:t>
            </a:r>
          </a:p>
          <a:p>
            <a:pPr lvl="1"/>
            <a:r>
              <a:rPr lang="en-US" sz="1100" b="0" i="0" u="none" strike="noStrike" cap="none" dirty="0">
                <a:solidFill>
                  <a:srgbClr val="000000"/>
                </a:solidFill>
                <a:effectLst/>
                <a:latin typeface="Arial"/>
                <a:ea typeface="Arial"/>
                <a:cs typeface="Arial"/>
                <a:sym typeface="Arial"/>
              </a:rPr>
              <a:t>Top level VI, not an actor</a:t>
            </a:r>
          </a:p>
          <a:p>
            <a:pPr lvl="1"/>
            <a:r>
              <a:rPr lang="en-US" sz="1100" b="0" i="0" u="none" strike="noStrike" cap="none" dirty="0">
                <a:solidFill>
                  <a:srgbClr val="000000"/>
                </a:solidFill>
                <a:effectLst/>
                <a:latin typeface="Arial"/>
                <a:ea typeface="Arial"/>
                <a:cs typeface="Arial"/>
                <a:sym typeface="Arial"/>
              </a:rPr>
              <a:t>Constructs and launches the ViewModel using launch root actor</a:t>
            </a:r>
          </a:p>
          <a:p>
            <a:pPr lvl="1"/>
            <a:r>
              <a:rPr lang="en-US" sz="1100" b="0" i="0" u="none" strike="noStrike" cap="none" dirty="0">
                <a:solidFill>
                  <a:srgbClr val="000000"/>
                </a:solidFill>
                <a:effectLst/>
                <a:latin typeface="Arial"/>
                <a:ea typeface="Arial"/>
                <a:cs typeface="Arial"/>
                <a:sym typeface="Arial"/>
              </a:rPr>
              <a:t>Everything in the application explicitly defined, named and ordered</a:t>
            </a:r>
          </a:p>
          <a:p>
            <a:pPr lvl="1"/>
            <a:r>
              <a:rPr lang="en-US" sz="1100" b="0" i="0" u="none" strike="noStrike" cap="none" dirty="0">
                <a:solidFill>
                  <a:srgbClr val="000000"/>
                </a:solidFill>
                <a:effectLst/>
                <a:latin typeface="Arial"/>
                <a:ea typeface="Arial"/>
                <a:cs typeface="Arial"/>
                <a:sym typeface="Arial"/>
              </a:rPr>
              <a:t>Uses dependency injection to easily change injected types</a:t>
            </a:r>
          </a:p>
          <a:p>
            <a:pPr lvl="1"/>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194257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100" dirty="0"/>
              <a:t>Composed Systems is a LabVIEW Software Consulting company located in the Greater Boston Area. </a:t>
            </a:r>
          </a:p>
          <a:p>
            <a:pPr marL="285750" indent="-285750">
              <a:buFont typeface="Arial" panose="020B0604020202020204" pitchFamily="34" charset="0"/>
              <a:buChar char="•"/>
            </a:pPr>
            <a:r>
              <a:rPr lang="en-US" sz="1100" dirty="0"/>
              <a:t>All of our partners are hold the Certified LabVIEW Architect certification from National Instruments. </a:t>
            </a:r>
          </a:p>
          <a:p>
            <a:pPr marL="285750" indent="-285750">
              <a:buFont typeface="Arial" panose="020B0604020202020204" pitchFamily="34" charset="0"/>
              <a:buChar char="•"/>
            </a:pPr>
            <a:r>
              <a:rPr lang="en-US" sz="1100" dirty="0"/>
              <a:t>We provide LabVIEW consulting services and bring our technical leadership skills to clients across a wide range of industries and project types. </a:t>
            </a:r>
          </a:p>
          <a:p>
            <a:pPr marL="285750" indent="-285750">
              <a:buFont typeface="Arial" panose="020B0604020202020204" pitchFamily="34" charset="0"/>
              <a:buChar char="•"/>
            </a:pPr>
            <a:r>
              <a:rPr lang="en-US" sz="1100" dirty="0"/>
              <a:t>We are a National Instruments Alliance Partner and active in the greater LabVIEW community, through presentations such as this one and by our contributions to the open source LabVIEW community</a:t>
            </a:r>
          </a:p>
          <a:p>
            <a:pPr marL="158750" indent="0">
              <a:buNone/>
            </a:pPr>
            <a:endParaRPr lang="en-US" dirty="0"/>
          </a:p>
        </p:txBody>
      </p:sp>
    </p:spTree>
    <p:extLst>
      <p:ext uri="{BB962C8B-B14F-4D97-AF65-F5344CB8AC3E}">
        <p14:creationId xmlns:p14="http://schemas.microsoft.com/office/powerpoint/2010/main" val="364247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Assembling the models looks similar, we inject the compositional types using ‘configure’ methods.</a:t>
            </a:r>
          </a:p>
          <a:p>
            <a:pPr marL="158750" indent="0">
              <a:buNone/>
            </a:pPr>
            <a:r>
              <a:rPr lang="en-US" dirty="0"/>
              <a:t>They are just private methods for their respective classes that bundle the classes.  i.e. classic composition.</a:t>
            </a:r>
          </a:p>
          <a:p>
            <a:pPr marL="158750" indent="0">
              <a:buNone/>
            </a:pPr>
            <a:endParaRPr lang="en-US" dirty="0"/>
          </a:p>
        </p:txBody>
      </p:sp>
    </p:spTree>
    <p:extLst>
      <p:ext uri="{BB962C8B-B14F-4D97-AF65-F5344CB8AC3E}">
        <p14:creationId xmlns:p14="http://schemas.microsoft.com/office/powerpoint/2010/main" val="297914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The framework includes an optional bus monitor which can be injected in the assembler launcher.</a:t>
            </a:r>
          </a:p>
          <a:p>
            <a:pPr marL="158750" indent="0">
              <a:buNone/>
            </a:pPr>
            <a:r>
              <a:rPr lang="en-US" dirty="0"/>
              <a:t>It’s usually mapped to a key shortcut using the run time menu (which is easy to disable if it’s not desired).</a:t>
            </a:r>
          </a:p>
          <a:p>
            <a:pPr marL="158750" indent="0">
              <a:buNone/>
            </a:pPr>
            <a:r>
              <a:rPr lang="en-US" dirty="0"/>
              <a:t>This helps determine what data is on the bus and how often it is being updated.</a:t>
            </a:r>
          </a:p>
          <a:p>
            <a:pPr marL="158750" indent="0">
              <a:buNone/>
            </a:pPr>
            <a:r>
              <a:rPr lang="en-US" dirty="0"/>
              <a:t>This uses the Composed Systems ‘Variant Extensions’ gpackage that takes any variant and converts it into a single line string.</a:t>
            </a:r>
          </a:p>
        </p:txBody>
      </p:sp>
    </p:spTree>
    <p:extLst>
      <p:ext uri="{BB962C8B-B14F-4D97-AF65-F5344CB8AC3E}">
        <p14:creationId xmlns:p14="http://schemas.microsoft.com/office/powerpoint/2010/main" val="286355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One of the newer features is framework level logging.  It has a default implementation that logs framework events, such as launching models, new subscriptions, and more.  It paints a clear picture of what is happening when in the application.  It is also injectable, so if you don’t want this logger or prefer your own implementations, you can override or disable it entirely.</a:t>
            </a:r>
          </a:p>
          <a:p>
            <a:pPr marL="158750" indent="0">
              <a:buNone/>
            </a:pPr>
            <a:r>
              <a:rPr lang="en-US" dirty="0"/>
              <a:t>This logger was written by Paul Ross and you should check it out on GPM!  I call it ‘the logger to end all loggers’.  </a:t>
            </a:r>
          </a:p>
          <a:p>
            <a:pPr marL="158750" indent="0">
              <a:buNone/>
            </a:pPr>
            <a:r>
              <a:rPr lang="en-US" dirty="0"/>
              <a:t>https://gpackage.io/packages/@cs/event-logger</a:t>
            </a:r>
          </a:p>
          <a:p>
            <a:pPr marL="158750" indent="0">
              <a:buNone/>
            </a:pPr>
            <a:endParaRPr lang="en-US" dirty="0"/>
          </a:p>
        </p:txBody>
      </p:sp>
    </p:spTree>
    <p:extLst>
      <p:ext uri="{BB962C8B-B14F-4D97-AF65-F5344CB8AC3E}">
        <p14:creationId xmlns:p14="http://schemas.microsoft.com/office/powerpoint/2010/main" val="1976417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User creates or loads a sequence</a:t>
            </a:r>
          </a:p>
          <a:p>
            <a:pPr marL="158750" indent="0">
              <a:buNone/>
            </a:pPr>
            <a:r>
              <a:rPr lang="en-US" dirty="0"/>
              <a:t>Sequence begins and calls a test step</a:t>
            </a:r>
          </a:p>
          <a:p>
            <a:pPr marL="158750" indent="0">
              <a:buNone/>
            </a:pPr>
            <a:r>
              <a:rPr lang="en-US" dirty="0"/>
              <a:t>The test step sends notification messages to the models</a:t>
            </a:r>
          </a:p>
          <a:p>
            <a:pPr marL="158750" indent="0">
              <a:buNone/>
            </a:pPr>
            <a:r>
              <a:rPr lang="en-US" dirty="0"/>
              <a:t>The models send actor messages to their hardware</a:t>
            </a:r>
          </a:p>
          <a:p>
            <a:pPr marL="158750" indent="0">
              <a:buNone/>
            </a:pPr>
            <a:r>
              <a:rPr lang="en-US" dirty="0"/>
              <a:t>The concrete hardware then performs the requested action</a:t>
            </a:r>
          </a:p>
          <a:p>
            <a:pPr marL="158750" indent="0">
              <a:buNone/>
            </a:pPr>
            <a:endParaRPr lang="en-US" dirty="0"/>
          </a:p>
          <a:p>
            <a:pPr marL="158750" indent="0">
              <a:buNone/>
            </a:pPr>
            <a:r>
              <a:rPr lang="en-US" dirty="0"/>
              <a:t>We have an application-agnostic test executive that can be called by your process model.</a:t>
            </a:r>
          </a:p>
          <a:p>
            <a:pPr marL="158750" indent="0">
              <a:buNone/>
            </a:pPr>
            <a:r>
              <a:rPr lang="en-US" dirty="0"/>
              <a:t>It handles saving and loading sequence information, and supports advanced process control such as looping and parallel test steps.</a:t>
            </a:r>
          </a:p>
          <a:p>
            <a:pPr marL="158750" indent="0">
              <a:buNone/>
            </a:pPr>
            <a:r>
              <a:rPr lang="en-US" dirty="0"/>
              <a:t>It was written by Jon McBee and it’s really cool.  Check it out if you like linked lists and tree controls!  See @CS on GPM</a:t>
            </a:r>
          </a:p>
          <a:p>
            <a:pPr marL="158750" indent="0">
              <a:buNone/>
            </a:pPr>
            <a:endParaRPr lang="en-US" dirty="0"/>
          </a:p>
          <a:p>
            <a:pPr marL="158750" indent="0">
              <a:buNone/>
            </a:pPr>
            <a:r>
              <a:rPr lang="en-US" dirty="0"/>
              <a:t>The process model is an application specific definition of how to call and handle test step execution.</a:t>
            </a:r>
          </a:p>
          <a:p>
            <a:pPr marL="158750" indent="0">
              <a:buNone/>
            </a:pPr>
            <a:r>
              <a:rPr lang="en-US" dirty="0"/>
              <a:t>My process model is a model and calls a generic test step called ITestStep.  It calls the ‘get next test step’ from the sequencer and runs it.</a:t>
            </a:r>
          </a:p>
          <a:p>
            <a:pPr marL="158750" indent="0">
              <a:buNone/>
            </a:pPr>
            <a:r>
              <a:rPr lang="en-US" dirty="0"/>
              <a:t>From application to application, the details of how this works will always change. </a:t>
            </a:r>
          </a:p>
          <a:p>
            <a:pPr marL="158750" indent="0">
              <a:buNone/>
            </a:pPr>
            <a:endParaRPr lang="en-US" dirty="0"/>
          </a:p>
          <a:p>
            <a:pPr marL="158750" indent="0">
              <a:buNone/>
            </a:pPr>
            <a:r>
              <a:rPr lang="en-US" dirty="0"/>
              <a:t>Test steps are models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They should be granular and limited in scope to take advantage of the sequencer’s capabilities.</a:t>
            </a:r>
          </a:p>
          <a:p>
            <a:pPr marL="158750" indent="0">
              <a:buNone/>
            </a:pPr>
            <a:r>
              <a:rPr lang="en-US" dirty="0"/>
              <a:t>They can send command messages and monitor the results to determine when the step is finished.</a:t>
            </a:r>
          </a:p>
          <a:p>
            <a:pPr marL="158750" indent="0">
              <a:buNone/>
            </a:pPr>
            <a:r>
              <a:rPr lang="en-US" dirty="0"/>
              <a:t>They can have their own parameters that can be set via a configuration view.</a:t>
            </a:r>
          </a:p>
          <a:p>
            <a:pPr marL="158750" indent="0">
              <a:buNone/>
            </a:pPr>
            <a:endParaRPr lang="en-US" dirty="0"/>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328453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lvl="0" indent="0">
              <a:buNone/>
            </a:pPr>
            <a:r>
              <a:rPr lang="en-US" sz="1100" b="0" i="0" u="none" strike="noStrike" cap="none" dirty="0">
                <a:solidFill>
                  <a:srgbClr val="000000"/>
                </a:solidFill>
                <a:effectLst/>
                <a:latin typeface="Arial"/>
                <a:cs typeface="Arial"/>
                <a:sym typeface="Arial"/>
              </a:rPr>
              <a:t>I’d like to start with the fact that Composed Systems is dedicated to producing great open source LabVIEW tools.</a:t>
            </a:r>
          </a:p>
          <a:p>
            <a:pPr marL="158750" lvl="0" indent="0">
              <a:buNone/>
            </a:pPr>
            <a:r>
              <a:rPr lang="en-US" sz="1100" b="0" i="0" u="none" strike="noStrike" cap="none" dirty="0">
                <a:solidFill>
                  <a:srgbClr val="000000"/>
                </a:solidFill>
                <a:effectLst/>
                <a:latin typeface="Arial"/>
                <a:cs typeface="Arial"/>
                <a:sym typeface="Arial"/>
              </a:rPr>
              <a:t>This presentation, demo project and all of our tools are 100% free and open source and available on our website, bitbucket and on G package manager.</a:t>
            </a:r>
            <a:endParaRPr lang="en-US" dirty="0"/>
          </a:p>
        </p:txBody>
      </p:sp>
    </p:spTree>
    <p:extLst>
      <p:ext uri="{BB962C8B-B14F-4D97-AF65-F5344CB8AC3E}">
        <p14:creationId xmlns:p14="http://schemas.microsoft.com/office/powerpoint/2010/main" val="178957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GPM is an open source package manager by MGI that is awesome.</a:t>
            </a:r>
          </a:p>
          <a:p>
            <a:pPr marL="158750" indent="0">
              <a:buNone/>
            </a:pPr>
            <a:r>
              <a:rPr lang="en-US" dirty="0"/>
              <a:t>We are using it for our tools and I’m using it for todays demo project.</a:t>
            </a:r>
          </a:p>
          <a:p>
            <a:pPr marL="158750" indent="0">
              <a:buNone/>
            </a:pPr>
            <a:r>
              <a:rPr lang="en-US" dirty="0"/>
              <a:t>I encourage you to check it out!</a:t>
            </a:r>
          </a:p>
        </p:txBody>
      </p:sp>
    </p:spTree>
    <p:extLst>
      <p:ext uri="{BB962C8B-B14F-4D97-AF65-F5344CB8AC3E}">
        <p14:creationId xmlns:p14="http://schemas.microsoft.com/office/powerpoint/2010/main" val="2066742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For today’s demo project I wanted to pick something with enough complexity to be interesting.</a:t>
            </a:r>
          </a:p>
          <a:p>
            <a:pPr marL="158750" indent="0">
              <a:buNone/>
            </a:pPr>
            <a:r>
              <a:rPr lang="en-US" dirty="0"/>
              <a:t>Ethan Stern has published a great step-by-step implementation examples of MVA, so I had to go bigger.</a:t>
            </a:r>
          </a:p>
          <a:p>
            <a:pPr marL="158750" indent="0">
              <a:buNone/>
            </a:pPr>
            <a:r>
              <a:rPr lang="en-US" dirty="0"/>
              <a:t>The goal is to capture more of the real-world design that we at Composed Systems are implementing using the framework.</a:t>
            </a:r>
          </a:p>
          <a:p>
            <a:pPr marL="158750" indent="0">
              <a:buNone/>
            </a:pPr>
            <a:r>
              <a:rPr lang="en-US" dirty="0"/>
              <a:t>If you are following along with the demo project, open the bookmark tool and follow along with the slides.</a:t>
            </a:r>
          </a:p>
          <a:p>
            <a:pPr marL="158750" indent="0">
              <a:buNone/>
            </a:pPr>
            <a:endParaRPr lang="en-US" dirty="0"/>
          </a:p>
          <a:p>
            <a:pPr marL="158750" indent="0">
              <a:buNone/>
            </a:pPr>
            <a:r>
              <a:rPr lang="en-US" dirty="0"/>
              <a:t>This is a picture of my friend Wayne’s homebrewing system, which will become the pilot system in the brewery he is opening next year.</a:t>
            </a:r>
          </a:p>
          <a:p>
            <a:pPr marL="158750" indent="0">
              <a:buNone/>
            </a:pPr>
            <a:r>
              <a:rPr lang="en-US" dirty="0"/>
              <a:t>Right now it has pumps and manual valves and is not automated.  My demo project is to create control software that can interface with temperature sensors, pumps, valves, and level switches, to turn this or any other brewing system into a more instrumented and automated version, for more controllable, repeatable brews.</a:t>
            </a:r>
          </a:p>
        </p:txBody>
      </p:sp>
    </p:spTree>
    <p:extLst>
      <p:ext uri="{BB962C8B-B14F-4D97-AF65-F5344CB8AC3E}">
        <p14:creationId xmlns:p14="http://schemas.microsoft.com/office/powerpoint/2010/main" val="4138312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Thank you for downloading this presentation! </a:t>
            </a:r>
          </a:p>
          <a:p>
            <a:pPr marL="0" lvl="0" indent="0">
              <a:spcBef>
                <a:spcPts val="0"/>
              </a:spcBef>
              <a:spcAft>
                <a:spcPts val="0"/>
              </a:spcAft>
              <a:buNone/>
            </a:pPr>
            <a:r>
              <a:rPr lang="en-US" dirty="0"/>
              <a:t>We love to talk about LabVIEW and the tools we are building to share with the community.</a:t>
            </a:r>
          </a:p>
          <a:p>
            <a:pPr marL="0" lvl="0" indent="0">
              <a:spcBef>
                <a:spcPts val="0"/>
              </a:spcBef>
              <a:spcAft>
                <a:spcPts val="0"/>
              </a:spcAft>
              <a:buNone/>
            </a:pPr>
            <a:r>
              <a:rPr lang="en-US" dirty="0"/>
              <a:t>Please reach out and let us know what you think!</a:t>
            </a:r>
          </a:p>
        </p:txBody>
      </p:sp>
      <p:sp>
        <p:nvSpPr>
          <p:cNvPr id="655" name="Google Shape;655;p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Start from examples or reference an existing MVA application.  Use the template!</a:t>
            </a:r>
          </a:p>
          <a:p>
            <a:pPr marL="158750" indent="0">
              <a:buNone/>
            </a:pPr>
            <a:r>
              <a:rPr lang="en-US" dirty="0"/>
              <a:t>Create your ViewModel and override actor core.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Create a new VI to become your assembler launcher.</a:t>
            </a:r>
          </a:p>
          <a:p>
            <a:pPr marL="158750" indent="0">
              <a:buNone/>
            </a:pPr>
            <a:r>
              <a:rPr lang="en-US" dirty="0"/>
              <a:t>Create a single VI for UI layout and then break it up into appropriate views and view managers</a:t>
            </a:r>
          </a:p>
          <a:p>
            <a:pPr marL="158750" indent="0">
              <a:buNone/>
            </a:pPr>
            <a:r>
              <a:rPr lang="en-US" dirty="0"/>
              <a:t>Use placeholder images or controls and stub out the UI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Implement view navigation, application menu and </a:t>
            </a:r>
          </a:p>
          <a:p>
            <a:pPr marL="158750" indent="0">
              <a:buNone/>
            </a:pPr>
            <a:r>
              <a:rPr lang="en-US" dirty="0"/>
              <a:t>Stub out libraries and models for top-level model</a:t>
            </a:r>
          </a:p>
          <a:p>
            <a:pPr marL="158750" indent="0">
              <a:buNone/>
            </a:pPr>
            <a:r>
              <a:rPr lang="en-US" dirty="0"/>
              <a:t>Model the physical system you are solving</a:t>
            </a:r>
          </a:p>
          <a:p>
            <a:pPr marL="158750" indent="0">
              <a:buNone/>
            </a:pPr>
            <a:r>
              <a:rPr lang="en-US" dirty="0"/>
              <a:t>Create a manual interface </a:t>
            </a:r>
          </a:p>
          <a:p>
            <a:pPr marL="158750" indent="0">
              <a:buNone/>
            </a:pPr>
            <a:r>
              <a:rPr lang="en-US" dirty="0"/>
              <a:t>Create granular test steps from manual interface </a:t>
            </a:r>
          </a:p>
          <a:p>
            <a:pPr marL="158750" indent="0">
              <a:buNone/>
            </a:pPr>
            <a:r>
              <a:rPr lang="en-US" dirty="0"/>
              <a:t>Define test step and model interaction</a:t>
            </a:r>
          </a:p>
          <a:p>
            <a:pPr marL="158750" indent="0">
              <a:buNone/>
            </a:pPr>
            <a:r>
              <a:rPr lang="en-US" dirty="0"/>
              <a:t>Link model data to views as models are implemented</a:t>
            </a:r>
          </a:p>
          <a:p>
            <a:pPr marL="158750" indent="0">
              <a:buNone/>
            </a:pPr>
            <a:r>
              <a:rPr lang="en-US" dirty="0"/>
              <a:t>Implement Views as needed</a:t>
            </a:r>
          </a:p>
        </p:txBody>
      </p:sp>
    </p:spTree>
    <p:extLst>
      <p:ext uri="{BB962C8B-B14F-4D97-AF65-F5344CB8AC3E}">
        <p14:creationId xmlns:p14="http://schemas.microsoft.com/office/powerpoint/2010/main" val="381651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17062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MVA Framework – Mediated Viewable Actors</a:t>
            </a:r>
          </a:p>
          <a:p>
            <a:pPr lvl="0"/>
            <a:r>
              <a:rPr lang="en-US" sz="1100" b="0" i="0" u="none" strike="noStrike" cap="none" dirty="0">
                <a:solidFill>
                  <a:srgbClr val="000000"/>
                </a:solidFill>
                <a:effectLst/>
                <a:latin typeface="Arial"/>
                <a:ea typeface="Arial"/>
                <a:cs typeface="Arial"/>
                <a:sym typeface="Arial"/>
              </a:rPr>
              <a:t>Created by Ethan Stern and presented at NI Week and the Americas CLA summit 2018</a:t>
            </a:r>
          </a:p>
          <a:p>
            <a:pPr lvl="1"/>
            <a:r>
              <a:rPr lang="en-US" sz="1100" b="0" i="0" u="none" strike="noStrike" cap="none" dirty="0">
                <a:solidFill>
                  <a:srgbClr val="000000"/>
                </a:solidFill>
                <a:effectLst/>
                <a:latin typeface="Arial"/>
                <a:ea typeface="Arial"/>
                <a:cs typeface="Arial"/>
                <a:sym typeface="Arial"/>
              </a:rPr>
              <a:t>This is how we use it at CS, in an open source sample project</a:t>
            </a:r>
          </a:p>
          <a:p>
            <a:pPr lvl="2"/>
            <a:r>
              <a:rPr lang="en-US" sz="1100" b="0" i="0" u="none" strike="noStrike" cap="none" dirty="0">
                <a:solidFill>
                  <a:srgbClr val="000000"/>
                </a:solidFill>
                <a:effectLst/>
                <a:latin typeface="Arial"/>
                <a:ea typeface="Arial"/>
                <a:cs typeface="Arial"/>
                <a:sym typeface="Arial"/>
              </a:rPr>
              <a:t>This is not the only way to use it</a:t>
            </a:r>
          </a:p>
          <a:p>
            <a:pPr lvl="2"/>
            <a:r>
              <a:rPr lang="en-US" sz="1100" b="0" i="0" u="none" strike="noStrike" cap="none" dirty="0">
                <a:solidFill>
                  <a:srgbClr val="000000"/>
                </a:solidFill>
                <a:effectLst/>
                <a:latin typeface="Arial"/>
                <a:ea typeface="Arial"/>
                <a:cs typeface="Arial"/>
                <a:sym typeface="Arial"/>
              </a:rPr>
              <a:t>For smaller examples see Ethan’s demo</a:t>
            </a:r>
          </a:p>
          <a:p>
            <a:pPr lvl="2"/>
            <a:r>
              <a:rPr lang="en-US" sz="1100" b="0" i="0" u="none" strike="noStrike" cap="none" dirty="0">
                <a:solidFill>
                  <a:srgbClr val="000000"/>
                </a:solidFill>
                <a:effectLst/>
                <a:latin typeface="Arial"/>
                <a:ea typeface="Arial"/>
                <a:cs typeface="Arial"/>
                <a:sym typeface="Arial"/>
              </a:rPr>
              <a:t>My demo is larger and uses many of our open source tools along with the framework</a:t>
            </a:r>
          </a:p>
          <a:p>
            <a:pPr marL="158750" indent="0">
              <a:buNone/>
            </a:pPr>
            <a:endParaRPr lang="en-US" dirty="0"/>
          </a:p>
        </p:txBody>
      </p:sp>
    </p:spTree>
    <p:extLst>
      <p:ext uri="{BB962C8B-B14F-4D97-AF65-F5344CB8AC3E}">
        <p14:creationId xmlns:p14="http://schemas.microsoft.com/office/powerpoint/2010/main" val="377222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lvl="0" indent="0">
              <a:buNone/>
            </a:pPr>
            <a:r>
              <a:rPr lang="en-US" sz="1100" b="0" i="0" u="none" strike="noStrike" cap="none" dirty="0">
                <a:solidFill>
                  <a:srgbClr val="000000"/>
                </a:solidFill>
                <a:effectLst/>
                <a:latin typeface="Arial"/>
                <a:ea typeface="Arial"/>
                <a:cs typeface="Arial"/>
                <a:sym typeface="Arial"/>
              </a:rPr>
              <a:t>This talk requires building on basic actor framework concepts</a:t>
            </a:r>
          </a:p>
          <a:p>
            <a:pPr marL="158750" lvl="0" indent="0">
              <a:buNone/>
            </a:pP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Actors</a:t>
            </a:r>
          </a:p>
          <a:p>
            <a:pPr lvl="1"/>
            <a:r>
              <a:rPr lang="en-US" sz="1100" b="0" i="0" u="none" strike="noStrike" cap="none" dirty="0">
                <a:solidFill>
                  <a:srgbClr val="000000"/>
                </a:solidFill>
                <a:effectLst/>
                <a:latin typeface="Arial"/>
                <a:ea typeface="Arial"/>
                <a:cs typeface="Arial"/>
                <a:sym typeface="Arial"/>
              </a:rPr>
              <a:t>Everything is an actor</a:t>
            </a:r>
          </a:p>
          <a:p>
            <a:pPr lvl="1"/>
            <a:r>
              <a:rPr lang="en-US" sz="1100" b="0" i="0" u="none" strike="noStrike" cap="none" dirty="0">
                <a:solidFill>
                  <a:srgbClr val="000000"/>
                </a:solidFill>
                <a:effectLst/>
                <a:latin typeface="Arial"/>
                <a:ea typeface="Arial"/>
                <a:cs typeface="Arial"/>
                <a:sym typeface="Arial"/>
              </a:rPr>
              <a:t>Asynchronous QSM</a:t>
            </a:r>
          </a:p>
          <a:p>
            <a:pPr lvl="1"/>
            <a:r>
              <a:rPr lang="en-US" sz="1100" b="0" i="0" u="none" strike="noStrike" cap="none" dirty="0">
                <a:solidFill>
                  <a:srgbClr val="000000"/>
                </a:solidFill>
                <a:effectLst/>
                <a:latin typeface="Arial"/>
                <a:ea typeface="Arial"/>
                <a:cs typeface="Arial"/>
                <a:sym typeface="Arial"/>
              </a:rPr>
              <a:t>Send messages to each other</a:t>
            </a:r>
          </a:p>
          <a:p>
            <a:pPr lvl="1"/>
            <a:r>
              <a:rPr lang="en-US" sz="1100" b="0" i="0" u="none" strike="noStrike" cap="none" dirty="0">
                <a:solidFill>
                  <a:srgbClr val="000000"/>
                </a:solidFill>
                <a:effectLst/>
                <a:latin typeface="Arial"/>
                <a:ea typeface="Arial"/>
                <a:cs typeface="Arial"/>
                <a:sym typeface="Arial"/>
              </a:rPr>
              <a:t>Are LV objects that can use inheritance and composition</a:t>
            </a:r>
          </a:p>
          <a:p>
            <a:pPr marL="158750" indent="0">
              <a:buNone/>
            </a:pPr>
            <a:endParaRPr lang="en-US" dirty="0"/>
          </a:p>
        </p:txBody>
      </p:sp>
    </p:spTree>
    <p:extLst>
      <p:ext uri="{BB962C8B-B14F-4D97-AF65-F5344CB8AC3E}">
        <p14:creationId xmlns:p14="http://schemas.microsoft.com/office/powerpoint/2010/main" val="33178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51892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dirty="0"/>
              <a:t>An actor can send a datatype using a name and a type.  Anyone can subscribe (before or after the publisher) to listen to that data, as long as the subscriber knows the name and the type.</a:t>
            </a:r>
          </a:p>
          <a:p>
            <a:pPr marL="158750" indent="0">
              <a:buNone/>
            </a:pPr>
            <a:r>
              <a:rPr lang="en-US" dirty="0"/>
              <a:t>There could be multiple subscribers, with different subscription policies.  But for this case, we have Actor B as the sole subscriber with a basic subscription policy.</a:t>
            </a:r>
          </a:p>
          <a:p>
            <a:pPr marL="158750" indent="0">
              <a:buNone/>
            </a:pPr>
            <a:r>
              <a:rPr lang="en-US" dirty="0"/>
              <a:t>The basic policy sends the message any time the value changes.</a:t>
            </a:r>
          </a:p>
          <a:p>
            <a:pPr marL="158750" indent="0">
              <a:buNone/>
            </a:pPr>
            <a:endParaRPr lang="en-US" dirty="0"/>
          </a:p>
          <a:p>
            <a:pPr marL="158750" indent="0">
              <a:buNone/>
            </a:pPr>
            <a:r>
              <a:rPr lang="en-US" dirty="0"/>
              <a:t>So when Actor A publishes that data, and Actor B will receive A.</a:t>
            </a:r>
          </a:p>
          <a:p>
            <a:pPr marL="158750" indent="0">
              <a:buNone/>
            </a:pPr>
            <a:r>
              <a:rPr lang="en-US" dirty="0"/>
              <a:t>Actor B can then execute the appropriate method corresponding to the message type.</a:t>
            </a:r>
          </a:p>
          <a:p>
            <a:pPr marL="158750" indent="0">
              <a:buNone/>
            </a:pPr>
            <a:endParaRPr lang="en-US" dirty="0"/>
          </a:p>
          <a:p>
            <a:pPr marL="158750" indent="0">
              <a:buNone/>
            </a:pPr>
            <a:r>
              <a:rPr lang="en-US" dirty="0"/>
              <a:t>So far, we’ve been using vanilla actors.  In the MVA framework, there are a few specialized actors that make up most of our application.</a:t>
            </a:r>
          </a:p>
        </p:txBody>
      </p:sp>
    </p:spTree>
    <p:extLst>
      <p:ext uri="{BB962C8B-B14F-4D97-AF65-F5344CB8AC3E}">
        <p14:creationId xmlns:p14="http://schemas.microsoft.com/office/powerpoint/2010/main" val="207215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158750" indent="0">
              <a:buNone/>
            </a:pPr>
            <a:r>
              <a:rPr lang="en-US" sz="1100" dirty="0"/>
              <a:t>Views, Models and ViewModels.</a:t>
            </a:r>
          </a:p>
          <a:p>
            <a:pPr marL="158750" indent="0">
              <a:buNone/>
            </a:pPr>
            <a:r>
              <a:rPr lang="en-US" sz="1100" dirty="0"/>
              <a:t>MVVM – MVC – MVW is a common pattern that will always be relevant as long as we care about separation of concerns and reducing coupling between our code modules.</a:t>
            </a:r>
          </a:p>
          <a:p>
            <a:pPr marL="158750" indent="0">
              <a:buNone/>
            </a:pPr>
            <a:r>
              <a:rPr lang="en-US" sz="1100" dirty="0"/>
              <a:t>By explicitly defining these abstractions in the framework we can provide a robust set of functionality to make development easier and define a consistent application structure that aids in team development.</a:t>
            </a:r>
          </a:p>
          <a:p>
            <a:pPr marL="158750" indent="0">
              <a:buNone/>
            </a:pPr>
            <a:endParaRPr lang="en-US" sz="1100" dirty="0"/>
          </a:p>
          <a:p>
            <a:pPr marL="158750" indent="0">
              <a:buNone/>
            </a:pPr>
            <a:endParaRPr lang="en-US" sz="1100" dirty="0"/>
          </a:p>
          <a:p>
            <a:r>
              <a:rPr lang="en-US" sz="1100" dirty="0"/>
              <a:t>The ViewModel is the Root Actor that owns Models and Views</a:t>
            </a:r>
          </a:p>
          <a:p>
            <a:r>
              <a:rPr lang="en-US" sz="1100" dirty="0"/>
              <a:t>Views deal with formatting data for display and capturing user events</a:t>
            </a:r>
          </a:p>
          <a:p>
            <a:r>
              <a:rPr lang="en-US" sz="1100" dirty="0"/>
              <a:t>Models deal with everything else</a:t>
            </a:r>
          </a:p>
        </p:txBody>
      </p:sp>
    </p:spTree>
    <p:extLst>
      <p:ext uri="{BB962C8B-B14F-4D97-AF65-F5344CB8AC3E}">
        <p14:creationId xmlns:p14="http://schemas.microsoft.com/office/powerpoint/2010/main" val="3674644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30591" y="2907319"/>
            <a:ext cx="6858000" cy="498273"/>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1AA7E0"/>
              </a:buClr>
              <a:buSzPts val="5000"/>
              <a:buFont typeface="Oswald"/>
              <a:buNone/>
              <a:defRPr sz="3750" b="0" i="0" u="none" strike="noStrike" cap="none">
                <a:solidFill>
                  <a:srgbClr val="1AA7E0"/>
                </a:solidFill>
                <a:latin typeface="Oswald"/>
                <a:ea typeface="Oswald"/>
                <a:cs typeface="Oswald"/>
                <a:sym typeface="Oswald"/>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3" name="Google Shape;13;p2"/>
          <p:cNvSpPr txBox="1">
            <a:spLocks noGrp="1"/>
          </p:cNvSpPr>
          <p:nvPr>
            <p:ph type="subTitle" idx="1"/>
          </p:nvPr>
        </p:nvSpPr>
        <p:spPr>
          <a:xfrm>
            <a:off x="330591" y="3423721"/>
            <a:ext cx="6858000" cy="280764"/>
          </a:xfrm>
          <a:prstGeom prst="rect">
            <a:avLst/>
          </a:prstGeom>
          <a:noFill/>
          <a:ln>
            <a:noFill/>
          </a:ln>
        </p:spPr>
        <p:txBody>
          <a:bodyPr spcFirstLastPara="1" wrap="square" lIns="0" tIns="0" rIns="0" bIns="0" anchor="t" anchorCtr="0"/>
          <a:lstStyle>
            <a:lvl1pPr marR="0" lvl="0" algn="l" rtl="0">
              <a:lnSpc>
                <a:spcPct val="90000"/>
              </a:lnSpc>
              <a:spcBef>
                <a:spcPts val="750"/>
              </a:spcBef>
              <a:spcAft>
                <a:spcPts val="0"/>
              </a:spcAft>
              <a:buClr>
                <a:srgbClr val="7F7F7F"/>
              </a:buClr>
              <a:buSzPts val="2400"/>
              <a:buFont typeface="Arial"/>
              <a:buNone/>
              <a:defRPr sz="1800" b="0" i="0" u="none" strike="noStrike" cap="none">
                <a:solidFill>
                  <a:srgbClr val="7F7F7F"/>
                </a:solidFill>
                <a:latin typeface="PT Sans"/>
                <a:ea typeface="PT Sans"/>
                <a:cs typeface="PT Sans"/>
                <a:sym typeface="PT Sans"/>
              </a:defRPr>
            </a:lvl1pPr>
            <a:lvl2pPr marR="0" lvl="1" algn="ctr" rtl="0">
              <a:lnSpc>
                <a:spcPct val="90000"/>
              </a:lnSpc>
              <a:spcBef>
                <a:spcPts val="375"/>
              </a:spcBef>
              <a:spcAft>
                <a:spcPts val="0"/>
              </a:spcAft>
              <a:buClr>
                <a:srgbClr val="7F7F7F"/>
              </a:buClr>
              <a:buSzPts val="2000"/>
              <a:buFont typeface="Arial"/>
              <a:buNone/>
              <a:defRPr sz="1500" b="0" i="0" u="none" strike="noStrike" cap="none">
                <a:solidFill>
                  <a:srgbClr val="7F7F7F"/>
                </a:solidFill>
                <a:latin typeface="PT Sans"/>
                <a:ea typeface="PT Sans"/>
                <a:cs typeface="PT Sans"/>
                <a:sym typeface="PT Sans"/>
              </a:defRPr>
            </a:lvl2pPr>
            <a:lvl3pPr marR="0" lvl="2" algn="ctr" rtl="0">
              <a:lnSpc>
                <a:spcPct val="90000"/>
              </a:lnSpc>
              <a:spcBef>
                <a:spcPts val="375"/>
              </a:spcBef>
              <a:spcAft>
                <a:spcPts val="0"/>
              </a:spcAft>
              <a:buClr>
                <a:srgbClr val="7F7F7F"/>
              </a:buClr>
              <a:buSzPts val="1800"/>
              <a:buFont typeface="Arial"/>
              <a:buNone/>
              <a:defRPr sz="1350" b="0" i="0" u="none" strike="noStrike" cap="none">
                <a:solidFill>
                  <a:srgbClr val="7F7F7F"/>
                </a:solidFill>
                <a:latin typeface="PT Sans"/>
                <a:ea typeface="PT Sans"/>
                <a:cs typeface="PT Sans"/>
                <a:sym typeface="PT Sans"/>
              </a:defRPr>
            </a:lvl3pPr>
            <a:lvl4pPr marR="0" lvl="3" algn="ctr" rtl="0">
              <a:lnSpc>
                <a:spcPct val="90000"/>
              </a:lnSpc>
              <a:spcBef>
                <a:spcPts val="375"/>
              </a:spcBef>
              <a:spcAft>
                <a:spcPts val="0"/>
              </a:spcAft>
              <a:buClr>
                <a:srgbClr val="7F7F7F"/>
              </a:buClr>
              <a:buSzPts val="1600"/>
              <a:buFont typeface="Arial"/>
              <a:buNone/>
              <a:defRPr sz="1200" b="0" i="0" u="none" strike="noStrike" cap="none">
                <a:solidFill>
                  <a:srgbClr val="7F7F7F"/>
                </a:solidFill>
                <a:latin typeface="PT Sans"/>
                <a:ea typeface="PT Sans"/>
                <a:cs typeface="PT Sans"/>
                <a:sym typeface="PT Sans"/>
              </a:defRPr>
            </a:lvl4pPr>
            <a:lvl5pPr marR="0" lvl="4" algn="ctr" rtl="0">
              <a:lnSpc>
                <a:spcPct val="90000"/>
              </a:lnSpc>
              <a:spcBef>
                <a:spcPts val="375"/>
              </a:spcBef>
              <a:spcAft>
                <a:spcPts val="0"/>
              </a:spcAft>
              <a:buClr>
                <a:srgbClr val="7F7F7F"/>
              </a:buClr>
              <a:buSzPts val="1600"/>
              <a:buFont typeface="Arial"/>
              <a:buNone/>
              <a:defRPr sz="1200" b="0" i="0" u="none" strike="noStrike" cap="none">
                <a:solidFill>
                  <a:srgbClr val="7F7F7F"/>
                </a:solidFill>
                <a:latin typeface="PT Sans"/>
                <a:ea typeface="PT Sans"/>
                <a:cs typeface="PT Sans"/>
                <a:sym typeface="PT Sans"/>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628650" y="5296960"/>
            <a:ext cx="20574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5" name="Google Shape;15;p2"/>
          <p:cNvSpPr txBox="1">
            <a:spLocks noGrp="1"/>
          </p:cNvSpPr>
          <p:nvPr>
            <p:ph type="ftr" idx="11"/>
          </p:nvPr>
        </p:nvSpPr>
        <p:spPr>
          <a:xfrm>
            <a:off x="3028950" y="5296960"/>
            <a:ext cx="30861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6" name="Google Shape;16;p2"/>
          <p:cNvSpPr txBox="1">
            <a:spLocks noGrp="1"/>
          </p:cNvSpPr>
          <p:nvPr>
            <p:ph type="sldNum" idx="12"/>
          </p:nvPr>
        </p:nvSpPr>
        <p:spPr>
          <a:xfrm>
            <a:off x="6457950" y="5296960"/>
            <a:ext cx="20574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PT Sans"/>
                <a:ea typeface="PT Sans"/>
                <a:cs typeface="PT Sans"/>
                <a:sym typeface="PT Sans"/>
              </a:defRPr>
            </a:lvl1pPr>
            <a:lvl2pPr marL="0" marR="0" lvl="1" indent="0" algn="r" rtl="0">
              <a:spcBef>
                <a:spcPts val="0"/>
              </a:spcBef>
              <a:buNone/>
              <a:defRPr sz="900" b="0" i="0" u="none" strike="noStrike" cap="none">
                <a:solidFill>
                  <a:srgbClr val="888888"/>
                </a:solidFill>
                <a:latin typeface="PT Sans"/>
                <a:ea typeface="PT Sans"/>
                <a:cs typeface="PT Sans"/>
                <a:sym typeface="PT Sans"/>
              </a:defRPr>
            </a:lvl2pPr>
            <a:lvl3pPr marL="0" marR="0" lvl="2" indent="0" algn="r" rtl="0">
              <a:spcBef>
                <a:spcPts val="0"/>
              </a:spcBef>
              <a:buNone/>
              <a:defRPr sz="900" b="0" i="0" u="none" strike="noStrike" cap="none">
                <a:solidFill>
                  <a:srgbClr val="888888"/>
                </a:solidFill>
                <a:latin typeface="PT Sans"/>
                <a:ea typeface="PT Sans"/>
                <a:cs typeface="PT Sans"/>
                <a:sym typeface="PT Sans"/>
              </a:defRPr>
            </a:lvl3pPr>
            <a:lvl4pPr marL="0" marR="0" lvl="3" indent="0" algn="r" rtl="0">
              <a:spcBef>
                <a:spcPts val="0"/>
              </a:spcBef>
              <a:buNone/>
              <a:defRPr sz="900" b="0" i="0" u="none" strike="noStrike" cap="none">
                <a:solidFill>
                  <a:srgbClr val="888888"/>
                </a:solidFill>
                <a:latin typeface="PT Sans"/>
                <a:ea typeface="PT Sans"/>
                <a:cs typeface="PT Sans"/>
                <a:sym typeface="PT Sans"/>
              </a:defRPr>
            </a:lvl4pPr>
            <a:lvl5pPr marL="0" marR="0" lvl="4" indent="0" algn="r" rtl="0">
              <a:spcBef>
                <a:spcPts val="0"/>
              </a:spcBef>
              <a:buNone/>
              <a:defRPr sz="900" b="0" i="0" u="none" strike="noStrike" cap="none">
                <a:solidFill>
                  <a:srgbClr val="888888"/>
                </a:solidFill>
                <a:latin typeface="PT Sans"/>
                <a:ea typeface="PT Sans"/>
                <a:cs typeface="PT Sans"/>
                <a:sym typeface="PT Sans"/>
              </a:defRPr>
            </a:lvl5pPr>
            <a:lvl6pPr marL="0" marR="0" lvl="5" indent="0" algn="r" rtl="0">
              <a:spcBef>
                <a:spcPts val="0"/>
              </a:spcBef>
              <a:buNone/>
              <a:defRPr sz="900" b="0" i="0" u="none" strike="noStrike" cap="none">
                <a:solidFill>
                  <a:srgbClr val="888888"/>
                </a:solidFill>
                <a:latin typeface="PT Sans"/>
                <a:ea typeface="PT Sans"/>
                <a:cs typeface="PT Sans"/>
                <a:sym typeface="PT Sans"/>
              </a:defRPr>
            </a:lvl6pPr>
            <a:lvl7pPr marL="0" marR="0" lvl="6" indent="0" algn="r" rtl="0">
              <a:spcBef>
                <a:spcPts val="0"/>
              </a:spcBef>
              <a:buNone/>
              <a:defRPr sz="900" b="0" i="0" u="none" strike="noStrike" cap="none">
                <a:solidFill>
                  <a:srgbClr val="888888"/>
                </a:solidFill>
                <a:latin typeface="PT Sans"/>
                <a:ea typeface="PT Sans"/>
                <a:cs typeface="PT Sans"/>
                <a:sym typeface="PT Sans"/>
              </a:defRPr>
            </a:lvl7pPr>
            <a:lvl8pPr marL="0" marR="0" lvl="7" indent="0" algn="r" rtl="0">
              <a:spcBef>
                <a:spcPts val="0"/>
              </a:spcBef>
              <a:buNone/>
              <a:defRPr sz="900" b="0" i="0" u="none" strike="noStrike" cap="none">
                <a:solidFill>
                  <a:srgbClr val="888888"/>
                </a:solidFill>
                <a:latin typeface="PT Sans"/>
                <a:ea typeface="PT Sans"/>
                <a:cs typeface="PT Sans"/>
                <a:sym typeface="PT Sans"/>
              </a:defRPr>
            </a:lvl8pPr>
            <a:lvl9pPr marL="0" marR="0" lvl="8" indent="0" algn="r" rtl="0">
              <a:spcBef>
                <a:spcPts val="0"/>
              </a:spcBef>
              <a:buNone/>
              <a:defRPr sz="900" b="0" i="0" u="none" strike="noStrike" cap="none">
                <a:solidFill>
                  <a:srgbClr val="888888"/>
                </a:solidFill>
                <a:latin typeface="PT Sans"/>
                <a:ea typeface="PT Sans"/>
                <a:cs typeface="PT Sans"/>
                <a:sym typeface="PT Sans"/>
              </a:defRPr>
            </a:lvl9pPr>
          </a:lstStyle>
          <a:p>
            <a:fld id="{00000000-1234-1234-1234-123412341234}" type="slidenum">
              <a:rPr lang="en-US" smtClean="0"/>
              <a:pPr/>
              <a:t>‹#›</a:t>
            </a:fld>
            <a:endParaRPr lang="en-US" dirty="0"/>
          </a:p>
        </p:txBody>
      </p:sp>
      <p:grpSp>
        <p:nvGrpSpPr>
          <p:cNvPr id="17" name="Google Shape;17;p2"/>
          <p:cNvGrpSpPr/>
          <p:nvPr/>
        </p:nvGrpSpPr>
        <p:grpSpPr>
          <a:xfrm>
            <a:off x="330591" y="756484"/>
            <a:ext cx="3142576" cy="1025423"/>
            <a:chOff x="725488" y="992188"/>
            <a:chExt cx="3962400" cy="1163638"/>
          </a:xfrm>
        </p:grpSpPr>
        <p:sp>
          <p:nvSpPr>
            <p:cNvPr id="18" name="Google Shape;18;p2"/>
            <p:cNvSpPr/>
            <p:nvPr/>
          </p:nvSpPr>
          <p:spPr>
            <a:xfrm>
              <a:off x="923925" y="992188"/>
              <a:ext cx="862013" cy="1163638"/>
            </a:xfrm>
            <a:custGeom>
              <a:avLst/>
              <a:gdLst/>
              <a:ahLst/>
              <a:cxnLst/>
              <a:rect l="l" t="t" r="r" b="b"/>
              <a:pathLst>
                <a:path w="543" h="733" extrusionOk="0">
                  <a:moveTo>
                    <a:pt x="408" y="228"/>
                  </a:moveTo>
                  <a:lnTo>
                    <a:pt x="408" y="228"/>
                  </a:lnTo>
                  <a:lnTo>
                    <a:pt x="421" y="230"/>
                  </a:lnTo>
                  <a:lnTo>
                    <a:pt x="435" y="232"/>
                  </a:lnTo>
                  <a:lnTo>
                    <a:pt x="448" y="235"/>
                  </a:lnTo>
                  <a:lnTo>
                    <a:pt x="460" y="240"/>
                  </a:lnTo>
                  <a:lnTo>
                    <a:pt x="473" y="245"/>
                  </a:lnTo>
                  <a:lnTo>
                    <a:pt x="483" y="252"/>
                  </a:lnTo>
                  <a:lnTo>
                    <a:pt x="495" y="260"/>
                  </a:lnTo>
                  <a:lnTo>
                    <a:pt x="503" y="268"/>
                  </a:lnTo>
                  <a:lnTo>
                    <a:pt x="513" y="278"/>
                  </a:lnTo>
                  <a:lnTo>
                    <a:pt x="520" y="288"/>
                  </a:lnTo>
                  <a:lnTo>
                    <a:pt x="526" y="300"/>
                  </a:lnTo>
                  <a:lnTo>
                    <a:pt x="533" y="312"/>
                  </a:lnTo>
                  <a:lnTo>
                    <a:pt x="536" y="323"/>
                  </a:lnTo>
                  <a:lnTo>
                    <a:pt x="540" y="337"/>
                  </a:lnTo>
                  <a:lnTo>
                    <a:pt x="543" y="350"/>
                  </a:lnTo>
                  <a:lnTo>
                    <a:pt x="543" y="365"/>
                  </a:lnTo>
                  <a:lnTo>
                    <a:pt x="543" y="365"/>
                  </a:lnTo>
                  <a:lnTo>
                    <a:pt x="543" y="378"/>
                  </a:lnTo>
                  <a:lnTo>
                    <a:pt x="540" y="392"/>
                  </a:lnTo>
                  <a:lnTo>
                    <a:pt x="536" y="405"/>
                  </a:lnTo>
                  <a:lnTo>
                    <a:pt x="533" y="417"/>
                  </a:lnTo>
                  <a:lnTo>
                    <a:pt x="526" y="428"/>
                  </a:lnTo>
                  <a:lnTo>
                    <a:pt x="520" y="440"/>
                  </a:lnTo>
                  <a:lnTo>
                    <a:pt x="513" y="450"/>
                  </a:lnTo>
                  <a:lnTo>
                    <a:pt x="503" y="460"/>
                  </a:lnTo>
                  <a:lnTo>
                    <a:pt x="495" y="468"/>
                  </a:lnTo>
                  <a:lnTo>
                    <a:pt x="483" y="477"/>
                  </a:lnTo>
                  <a:lnTo>
                    <a:pt x="473" y="483"/>
                  </a:lnTo>
                  <a:lnTo>
                    <a:pt x="460" y="488"/>
                  </a:lnTo>
                  <a:lnTo>
                    <a:pt x="448" y="493"/>
                  </a:lnTo>
                  <a:lnTo>
                    <a:pt x="435" y="497"/>
                  </a:lnTo>
                  <a:lnTo>
                    <a:pt x="421" y="498"/>
                  </a:lnTo>
                  <a:lnTo>
                    <a:pt x="408" y="500"/>
                  </a:lnTo>
                  <a:lnTo>
                    <a:pt x="408" y="500"/>
                  </a:lnTo>
                  <a:lnTo>
                    <a:pt x="388" y="498"/>
                  </a:lnTo>
                  <a:lnTo>
                    <a:pt x="368" y="493"/>
                  </a:lnTo>
                  <a:lnTo>
                    <a:pt x="350" y="487"/>
                  </a:lnTo>
                  <a:lnTo>
                    <a:pt x="333" y="477"/>
                  </a:lnTo>
                  <a:lnTo>
                    <a:pt x="240" y="608"/>
                  </a:lnTo>
                  <a:lnTo>
                    <a:pt x="240" y="608"/>
                  </a:lnTo>
                  <a:lnTo>
                    <a:pt x="248" y="618"/>
                  </a:lnTo>
                  <a:lnTo>
                    <a:pt x="253" y="628"/>
                  </a:lnTo>
                  <a:lnTo>
                    <a:pt x="256" y="640"/>
                  </a:lnTo>
                  <a:lnTo>
                    <a:pt x="258" y="653"/>
                  </a:lnTo>
                  <a:lnTo>
                    <a:pt x="258" y="665"/>
                  </a:lnTo>
                  <a:lnTo>
                    <a:pt x="255" y="677"/>
                  </a:lnTo>
                  <a:lnTo>
                    <a:pt x="251" y="690"/>
                  </a:lnTo>
                  <a:lnTo>
                    <a:pt x="245" y="700"/>
                  </a:lnTo>
                  <a:lnTo>
                    <a:pt x="245" y="700"/>
                  </a:lnTo>
                  <a:lnTo>
                    <a:pt x="235" y="712"/>
                  </a:lnTo>
                  <a:lnTo>
                    <a:pt x="223" y="722"/>
                  </a:lnTo>
                  <a:lnTo>
                    <a:pt x="210" y="728"/>
                  </a:lnTo>
                  <a:lnTo>
                    <a:pt x="195" y="732"/>
                  </a:lnTo>
                  <a:lnTo>
                    <a:pt x="181" y="733"/>
                  </a:lnTo>
                  <a:lnTo>
                    <a:pt x="166" y="730"/>
                  </a:lnTo>
                  <a:lnTo>
                    <a:pt x="151" y="727"/>
                  </a:lnTo>
                  <a:lnTo>
                    <a:pt x="138" y="718"/>
                  </a:lnTo>
                  <a:lnTo>
                    <a:pt x="138" y="718"/>
                  </a:lnTo>
                  <a:lnTo>
                    <a:pt x="126" y="708"/>
                  </a:lnTo>
                  <a:lnTo>
                    <a:pt x="118" y="697"/>
                  </a:lnTo>
                  <a:lnTo>
                    <a:pt x="111" y="683"/>
                  </a:lnTo>
                  <a:lnTo>
                    <a:pt x="108" y="670"/>
                  </a:lnTo>
                  <a:lnTo>
                    <a:pt x="106" y="655"/>
                  </a:lnTo>
                  <a:lnTo>
                    <a:pt x="108" y="640"/>
                  </a:lnTo>
                  <a:lnTo>
                    <a:pt x="113" y="627"/>
                  </a:lnTo>
                  <a:lnTo>
                    <a:pt x="121" y="613"/>
                  </a:lnTo>
                  <a:lnTo>
                    <a:pt x="121" y="613"/>
                  </a:lnTo>
                  <a:lnTo>
                    <a:pt x="130" y="603"/>
                  </a:lnTo>
                  <a:lnTo>
                    <a:pt x="138" y="595"/>
                  </a:lnTo>
                  <a:lnTo>
                    <a:pt x="150" y="588"/>
                  </a:lnTo>
                  <a:lnTo>
                    <a:pt x="161" y="583"/>
                  </a:lnTo>
                  <a:lnTo>
                    <a:pt x="173" y="582"/>
                  </a:lnTo>
                  <a:lnTo>
                    <a:pt x="185" y="580"/>
                  </a:lnTo>
                  <a:lnTo>
                    <a:pt x="198" y="582"/>
                  </a:lnTo>
                  <a:lnTo>
                    <a:pt x="210" y="585"/>
                  </a:lnTo>
                  <a:lnTo>
                    <a:pt x="305" y="452"/>
                  </a:lnTo>
                  <a:lnTo>
                    <a:pt x="305" y="452"/>
                  </a:lnTo>
                  <a:lnTo>
                    <a:pt x="293" y="437"/>
                  </a:lnTo>
                  <a:lnTo>
                    <a:pt x="285" y="420"/>
                  </a:lnTo>
                  <a:lnTo>
                    <a:pt x="278" y="402"/>
                  </a:lnTo>
                  <a:lnTo>
                    <a:pt x="273" y="383"/>
                  </a:lnTo>
                  <a:lnTo>
                    <a:pt x="150" y="383"/>
                  </a:lnTo>
                  <a:lnTo>
                    <a:pt x="150" y="383"/>
                  </a:lnTo>
                  <a:lnTo>
                    <a:pt x="145" y="395"/>
                  </a:lnTo>
                  <a:lnTo>
                    <a:pt x="140" y="407"/>
                  </a:lnTo>
                  <a:lnTo>
                    <a:pt x="131" y="415"/>
                  </a:lnTo>
                  <a:lnTo>
                    <a:pt x="123" y="423"/>
                  </a:lnTo>
                  <a:lnTo>
                    <a:pt x="113" y="432"/>
                  </a:lnTo>
                  <a:lnTo>
                    <a:pt x="101" y="437"/>
                  </a:lnTo>
                  <a:lnTo>
                    <a:pt x="88" y="438"/>
                  </a:lnTo>
                  <a:lnTo>
                    <a:pt x="76" y="440"/>
                  </a:lnTo>
                  <a:lnTo>
                    <a:pt x="76" y="440"/>
                  </a:lnTo>
                  <a:lnTo>
                    <a:pt x="60" y="438"/>
                  </a:lnTo>
                  <a:lnTo>
                    <a:pt x="46" y="435"/>
                  </a:lnTo>
                  <a:lnTo>
                    <a:pt x="33" y="427"/>
                  </a:lnTo>
                  <a:lnTo>
                    <a:pt x="21" y="418"/>
                  </a:lnTo>
                  <a:lnTo>
                    <a:pt x="13" y="407"/>
                  </a:lnTo>
                  <a:lnTo>
                    <a:pt x="6" y="393"/>
                  </a:lnTo>
                  <a:lnTo>
                    <a:pt x="1" y="380"/>
                  </a:lnTo>
                  <a:lnTo>
                    <a:pt x="0" y="365"/>
                  </a:lnTo>
                  <a:lnTo>
                    <a:pt x="0" y="365"/>
                  </a:lnTo>
                  <a:lnTo>
                    <a:pt x="1" y="348"/>
                  </a:lnTo>
                  <a:lnTo>
                    <a:pt x="6" y="335"/>
                  </a:lnTo>
                  <a:lnTo>
                    <a:pt x="13" y="322"/>
                  </a:lnTo>
                  <a:lnTo>
                    <a:pt x="21" y="310"/>
                  </a:lnTo>
                  <a:lnTo>
                    <a:pt x="33" y="302"/>
                  </a:lnTo>
                  <a:lnTo>
                    <a:pt x="46" y="295"/>
                  </a:lnTo>
                  <a:lnTo>
                    <a:pt x="60" y="290"/>
                  </a:lnTo>
                  <a:lnTo>
                    <a:pt x="76" y="288"/>
                  </a:lnTo>
                  <a:lnTo>
                    <a:pt x="76" y="288"/>
                  </a:lnTo>
                  <a:lnTo>
                    <a:pt x="88" y="290"/>
                  </a:lnTo>
                  <a:lnTo>
                    <a:pt x="101" y="293"/>
                  </a:lnTo>
                  <a:lnTo>
                    <a:pt x="113" y="298"/>
                  </a:lnTo>
                  <a:lnTo>
                    <a:pt x="123" y="305"/>
                  </a:lnTo>
                  <a:lnTo>
                    <a:pt x="131" y="313"/>
                  </a:lnTo>
                  <a:lnTo>
                    <a:pt x="140" y="323"/>
                  </a:lnTo>
                  <a:lnTo>
                    <a:pt x="145" y="333"/>
                  </a:lnTo>
                  <a:lnTo>
                    <a:pt x="150" y="345"/>
                  </a:lnTo>
                  <a:lnTo>
                    <a:pt x="273" y="345"/>
                  </a:lnTo>
                  <a:lnTo>
                    <a:pt x="273" y="345"/>
                  </a:lnTo>
                  <a:lnTo>
                    <a:pt x="278" y="328"/>
                  </a:lnTo>
                  <a:lnTo>
                    <a:pt x="283" y="312"/>
                  </a:lnTo>
                  <a:lnTo>
                    <a:pt x="291" y="297"/>
                  </a:lnTo>
                  <a:lnTo>
                    <a:pt x="300" y="282"/>
                  </a:lnTo>
                  <a:lnTo>
                    <a:pt x="311" y="268"/>
                  </a:lnTo>
                  <a:lnTo>
                    <a:pt x="325" y="258"/>
                  </a:lnTo>
                  <a:lnTo>
                    <a:pt x="338" y="248"/>
                  </a:lnTo>
                  <a:lnTo>
                    <a:pt x="355" y="240"/>
                  </a:lnTo>
                  <a:lnTo>
                    <a:pt x="325" y="152"/>
                  </a:lnTo>
                  <a:lnTo>
                    <a:pt x="325" y="152"/>
                  </a:lnTo>
                  <a:lnTo>
                    <a:pt x="313" y="152"/>
                  </a:lnTo>
                  <a:lnTo>
                    <a:pt x="301" y="150"/>
                  </a:lnTo>
                  <a:lnTo>
                    <a:pt x="290" y="145"/>
                  </a:lnTo>
                  <a:lnTo>
                    <a:pt x="278" y="138"/>
                  </a:lnTo>
                  <a:lnTo>
                    <a:pt x="268" y="132"/>
                  </a:lnTo>
                  <a:lnTo>
                    <a:pt x="260" y="122"/>
                  </a:lnTo>
                  <a:lnTo>
                    <a:pt x="253" y="112"/>
                  </a:lnTo>
                  <a:lnTo>
                    <a:pt x="248" y="100"/>
                  </a:lnTo>
                  <a:lnTo>
                    <a:pt x="248" y="100"/>
                  </a:lnTo>
                  <a:lnTo>
                    <a:pt x="245" y="85"/>
                  </a:lnTo>
                  <a:lnTo>
                    <a:pt x="245" y="70"/>
                  </a:lnTo>
                  <a:lnTo>
                    <a:pt x="248" y="55"/>
                  </a:lnTo>
                  <a:lnTo>
                    <a:pt x="253" y="42"/>
                  </a:lnTo>
                  <a:lnTo>
                    <a:pt x="261" y="30"/>
                  </a:lnTo>
                  <a:lnTo>
                    <a:pt x="271" y="18"/>
                  </a:lnTo>
                  <a:lnTo>
                    <a:pt x="283" y="10"/>
                  </a:lnTo>
                  <a:lnTo>
                    <a:pt x="296" y="3"/>
                  </a:lnTo>
                  <a:lnTo>
                    <a:pt x="296" y="3"/>
                  </a:lnTo>
                  <a:lnTo>
                    <a:pt x="311" y="0"/>
                  </a:lnTo>
                  <a:lnTo>
                    <a:pt x="326" y="0"/>
                  </a:lnTo>
                  <a:lnTo>
                    <a:pt x="341" y="3"/>
                  </a:lnTo>
                  <a:lnTo>
                    <a:pt x="355" y="8"/>
                  </a:lnTo>
                  <a:lnTo>
                    <a:pt x="368" y="17"/>
                  </a:lnTo>
                  <a:lnTo>
                    <a:pt x="378" y="27"/>
                  </a:lnTo>
                  <a:lnTo>
                    <a:pt x="386" y="38"/>
                  </a:lnTo>
                  <a:lnTo>
                    <a:pt x="393" y="53"/>
                  </a:lnTo>
                  <a:lnTo>
                    <a:pt x="393" y="53"/>
                  </a:lnTo>
                  <a:lnTo>
                    <a:pt x="396" y="65"/>
                  </a:lnTo>
                  <a:lnTo>
                    <a:pt x="396" y="78"/>
                  </a:lnTo>
                  <a:lnTo>
                    <a:pt x="395" y="90"/>
                  </a:lnTo>
                  <a:lnTo>
                    <a:pt x="391" y="102"/>
                  </a:lnTo>
                  <a:lnTo>
                    <a:pt x="386" y="113"/>
                  </a:lnTo>
                  <a:lnTo>
                    <a:pt x="380" y="123"/>
                  </a:lnTo>
                  <a:lnTo>
                    <a:pt x="371" y="132"/>
                  </a:lnTo>
                  <a:lnTo>
                    <a:pt x="361" y="140"/>
                  </a:lnTo>
                  <a:lnTo>
                    <a:pt x="391" y="230"/>
                  </a:lnTo>
                  <a:lnTo>
                    <a:pt x="391" y="230"/>
                  </a:lnTo>
                  <a:lnTo>
                    <a:pt x="408" y="228"/>
                  </a:lnTo>
                  <a:lnTo>
                    <a:pt x="408" y="228"/>
                  </a:lnTo>
                  <a:close/>
                  <a:moveTo>
                    <a:pt x="408" y="288"/>
                  </a:moveTo>
                  <a:lnTo>
                    <a:pt x="408" y="288"/>
                  </a:lnTo>
                  <a:lnTo>
                    <a:pt x="423" y="290"/>
                  </a:lnTo>
                  <a:lnTo>
                    <a:pt x="438" y="293"/>
                  </a:lnTo>
                  <a:lnTo>
                    <a:pt x="451" y="302"/>
                  </a:lnTo>
                  <a:lnTo>
                    <a:pt x="461" y="310"/>
                  </a:lnTo>
                  <a:lnTo>
                    <a:pt x="471" y="322"/>
                  </a:lnTo>
                  <a:lnTo>
                    <a:pt x="478" y="335"/>
                  </a:lnTo>
                  <a:lnTo>
                    <a:pt x="483" y="348"/>
                  </a:lnTo>
                  <a:lnTo>
                    <a:pt x="485" y="365"/>
                  </a:lnTo>
                  <a:lnTo>
                    <a:pt x="485" y="365"/>
                  </a:lnTo>
                  <a:lnTo>
                    <a:pt x="483" y="380"/>
                  </a:lnTo>
                  <a:lnTo>
                    <a:pt x="478" y="393"/>
                  </a:lnTo>
                  <a:lnTo>
                    <a:pt x="471" y="407"/>
                  </a:lnTo>
                  <a:lnTo>
                    <a:pt x="461" y="418"/>
                  </a:lnTo>
                  <a:lnTo>
                    <a:pt x="451" y="428"/>
                  </a:lnTo>
                  <a:lnTo>
                    <a:pt x="438" y="435"/>
                  </a:lnTo>
                  <a:lnTo>
                    <a:pt x="423" y="440"/>
                  </a:lnTo>
                  <a:lnTo>
                    <a:pt x="408" y="442"/>
                  </a:lnTo>
                  <a:lnTo>
                    <a:pt x="408" y="442"/>
                  </a:lnTo>
                  <a:lnTo>
                    <a:pt x="393" y="440"/>
                  </a:lnTo>
                  <a:lnTo>
                    <a:pt x="378" y="435"/>
                  </a:lnTo>
                  <a:lnTo>
                    <a:pt x="365" y="428"/>
                  </a:lnTo>
                  <a:lnTo>
                    <a:pt x="353" y="418"/>
                  </a:lnTo>
                  <a:lnTo>
                    <a:pt x="345" y="407"/>
                  </a:lnTo>
                  <a:lnTo>
                    <a:pt x="338" y="393"/>
                  </a:lnTo>
                  <a:lnTo>
                    <a:pt x="333" y="380"/>
                  </a:lnTo>
                  <a:lnTo>
                    <a:pt x="331" y="365"/>
                  </a:lnTo>
                  <a:lnTo>
                    <a:pt x="331" y="365"/>
                  </a:lnTo>
                  <a:lnTo>
                    <a:pt x="333" y="348"/>
                  </a:lnTo>
                  <a:lnTo>
                    <a:pt x="338" y="335"/>
                  </a:lnTo>
                  <a:lnTo>
                    <a:pt x="345" y="322"/>
                  </a:lnTo>
                  <a:lnTo>
                    <a:pt x="353" y="310"/>
                  </a:lnTo>
                  <a:lnTo>
                    <a:pt x="365" y="302"/>
                  </a:lnTo>
                  <a:lnTo>
                    <a:pt x="378" y="293"/>
                  </a:lnTo>
                  <a:lnTo>
                    <a:pt x="393" y="290"/>
                  </a:lnTo>
                  <a:lnTo>
                    <a:pt x="408" y="288"/>
                  </a:lnTo>
                  <a:lnTo>
                    <a:pt x="408" y="288"/>
                  </a:lnTo>
                  <a:close/>
                </a:path>
              </a:pathLst>
            </a:custGeom>
            <a:solidFill>
              <a:srgbClr val="F580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19" name="Google Shape;19;p2"/>
            <p:cNvSpPr/>
            <p:nvPr/>
          </p:nvSpPr>
          <p:spPr>
            <a:xfrm>
              <a:off x="1830388" y="1203325"/>
              <a:ext cx="2857500" cy="725488"/>
            </a:xfrm>
            <a:custGeom>
              <a:avLst/>
              <a:gdLst/>
              <a:ahLst/>
              <a:cxnLst/>
              <a:rect l="l" t="t" r="r" b="b"/>
              <a:pathLst>
                <a:path w="1800" h="457" extrusionOk="0">
                  <a:moveTo>
                    <a:pt x="0" y="100"/>
                  </a:moveTo>
                  <a:lnTo>
                    <a:pt x="65" y="100"/>
                  </a:lnTo>
                  <a:lnTo>
                    <a:pt x="65" y="132"/>
                  </a:lnTo>
                  <a:lnTo>
                    <a:pt x="65" y="132"/>
                  </a:lnTo>
                  <a:lnTo>
                    <a:pt x="74" y="122"/>
                  </a:lnTo>
                  <a:lnTo>
                    <a:pt x="84" y="115"/>
                  </a:lnTo>
                  <a:lnTo>
                    <a:pt x="92" y="109"/>
                  </a:lnTo>
                  <a:lnTo>
                    <a:pt x="102" y="104"/>
                  </a:lnTo>
                  <a:lnTo>
                    <a:pt x="102" y="104"/>
                  </a:lnTo>
                  <a:lnTo>
                    <a:pt x="114" y="100"/>
                  </a:lnTo>
                  <a:lnTo>
                    <a:pt x="124" y="97"/>
                  </a:lnTo>
                  <a:lnTo>
                    <a:pt x="135" y="95"/>
                  </a:lnTo>
                  <a:lnTo>
                    <a:pt x="147" y="95"/>
                  </a:lnTo>
                  <a:lnTo>
                    <a:pt x="147" y="95"/>
                  </a:lnTo>
                  <a:lnTo>
                    <a:pt x="159" y="95"/>
                  </a:lnTo>
                  <a:lnTo>
                    <a:pt x="170" y="97"/>
                  </a:lnTo>
                  <a:lnTo>
                    <a:pt x="182" y="102"/>
                  </a:lnTo>
                  <a:lnTo>
                    <a:pt x="192" y="107"/>
                  </a:lnTo>
                  <a:lnTo>
                    <a:pt x="192" y="107"/>
                  </a:lnTo>
                  <a:lnTo>
                    <a:pt x="200" y="114"/>
                  </a:lnTo>
                  <a:lnTo>
                    <a:pt x="209" y="122"/>
                  </a:lnTo>
                  <a:lnTo>
                    <a:pt x="217" y="130"/>
                  </a:lnTo>
                  <a:lnTo>
                    <a:pt x="224" y="142"/>
                  </a:lnTo>
                  <a:lnTo>
                    <a:pt x="224" y="142"/>
                  </a:lnTo>
                  <a:lnTo>
                    <a:pt x="232" y="130"/>
                  </a:lnTo>
                  <a:lnTo>
                    <a:pt x="240" y="122"/>
                  </a:lnTo>
                  <a:lnTo>
                    <a:pt x="250" y="114"/>
                  </a:lnTo>
                  <a:lnTo>
                    <a:pt x="262" y="107"/>
                  </a:lnTo>
                  <a:lnTo>
                    <a:pt x="262" y="107"/>
                  </a:lnTo>
                  <a:lnTo>
                    <a:pt x="274" y="102"/>
                  </a:lnTo>
                  <a:lnTo>
                    <a:pt x="285" y="97"/>
                  </a:lnTo>
                  <a:lnTo>
                    <a:pt x="299" y="95"/>
                  </a:lnTo>
                  <a:lnTo>
                    <a:pt x="312" y="95"/>
                  </a:lnTo>
                  <a:lnTo>
                    <a:pt x="312" y="95"/>
                  </a:lnTo>
                  <a:lnTo>
                    <a:pt x="325" y="95"/>
                  </a:lnTo>
                  <a:lnTo>
                    <a:pt x="337" y="99"/>
                  </a:lnTo>
                  <a:lnTo>
                    <a:pt x="349" y="102"/>
                  </a:lnTo>
                  <a:lnTo>
                    <a:pt x="360" y="107"/>
                  </a:lnTo>
                  <a:lnTo>
                    <a:pt x="360" y="107"/>
                  </a:lnTo>
                  <a:lnTo>
                    <a:pt x="370" y="115"/>
                  </a:lnTo>
                  <a:lnTo>
                    <a:pt x="379" y="122"/>
                  </a:lnTo>
                  <a:lnTo>
                    <a:pt x="385" y="132"/>
                  </a:lnTo>
                  <a:lnTo>
                    <a:pt x="390" y="142"/>
                  </a:lnTo>
                  <a:lnTo>
                    <a:pt x="390" y="142"/>
                  </a:lnTo>
                  <a:lnTo>
                    <a:pt x="395" y="154"/>
                  </a:lnTo>
                  <a:lnTo>
                    <a:pt x="397" y="169"/>
                  </a:lnTo>
                  <a:lnTo>
                    <a:pt x="399" y="187"/>
                  </a:lnTo>
                  <a:lnTo>
                    <a:pt x="400" y="209"/>
                  </a:lnTo>
                  <a:lnTo>
                    <a:pt x="400" y="362"/>
                  </a:lnTo>
                  <a:lnTo>
                    <a:pt x="335" y="362"/>
                  </a:lnTo>
                  <a:lnTo>
                    <a:pt x="335" y="230"/>
                  </a:lnTo>
                  <a:lnTo>
                    <a:pt x="335" y="230"/>
                  </a:lnTo>
                  <a:lnTo>
                    <a:pt x="334" y="210"/>
                  </a:lnTo>
                  <a:lnTo>
                    <a:pt x="332" y="194"/>
                  </a:lnTo>
                  <a:lnTo>
                    <a:pt x="329" y="180"/>
                  </a:lnTo>
                  <a:lnTo>
                    <a:pt x="324" y="170"/>
                  </a:lnTo>
                  <a:lnTo>
                    <a:pt x="324" y="170"/>
                  </a:lnTo>
                  <a:lnTo>
                    <a:pt x="317" y="164"/>
                  </a:lnTo>
                  <a:lnTo>
                    <a:pt x="310" y="159"/>
                  </a:lnTo>
                  <a:lnTo>
                    <a:pt x="300" y="155"/>
                  </a:lnTo>
                  <a:lnTo>
                    <a:pt x="290" y="155"/>
                  </a:lnTo>
                  <a:lnTo>
                    <a:pt x="290" y="155"/>
                  </a:lnTo>
                  <a:lnTo>
                    <a:pt x="282" y="155"/>
                  </a:lnTo>
                  <a:lnTo>
                    <a:pt x="274" y="157"/>
                  </a:lnTo>
                  <a:lnTo>
                    <a:pt x="267" y="160"/>
                  </a:lnTo>
                  <a:lnTo>
                    <a:pt x="260" y="164"/>
                  </a:lnTo>
                  <a:lnTo>
                    <a:pt x="260" y="164"/>
                  </a:lnTo>
                  <a:lnTo>
                    <a:pt x="254" y="169"/>
                  </a:lnTo>
                  <a:lnTo>
                    <a:pt x="249" y="175"/>
                  </a:lnTo>
                  <a:lnTo>
                    <a:pt x="244" y="182"/>
                  </a:lnTo>
                  <a:lnTo>
                    <a:pt x="240" y="190"/>
                  </a:lnTo>
                  <a:lnTo>
                    <a:pt x="240" y="190"/>
                  </a:lnTo>
                  <a:lnTo>
                    <a:pt x="237" y="200"/>
                  </a:lnTo>
                  <a:lnTo>
                    <a:pt x="235" y="212"/>
                  </a:lnTo>
                  <a:lnTo>
                    <a:pt x="234" y="244"/>
                  </a:lnTo>
                  <a:lnTo>
                    <a:pt x="234" y="362"/>
                  </a:lnTo>
                  <a:lnTo>
                    <a:pt x="169" y="362"/>
                  </a:lnTo>
                  <a:lnTo>
                    <a:pt x="169" y="235"/>
                  </a:lnTo>
                  <a:lnTo>
                    <a:pt x="169" y="235"/>
                  </a:lnTo>
                  <a:lnTo>
                    <a:pt x="167" y="205"/>
                  </a:lnTo>
                  <a:lnTo>
                    <a:pt x="165" y="194"/>
                  </a:lnTo>
                  <a:lnTo>
                    <a:pt x="162" y="185"/>
                  </a:lnTo>
                  <a:lnTo>
                    <a:pt x="162" y="185"/>
                  </a:lnTo>
                  <a:lnTo>
                    <a:pt x="160" y="179"/>
                  </a:lnTo>
                  <a:lnTo>
                    <a:pt x="157" y="172"/>
                  </a:lnTo>
                  <a:lnTo>
                    <a:pt x="152" y="167"/>
                  </a:lnTo>
                  <a:lnTo>
                    <a:pt x="147" y="162"/>
                  </a:lnTo>
                  <a:lnTo>
                    <a:pt x="147" y="162"/>
                  </a:lnTo>
                  <a:lnTo>
                    <a:pt x="142" y="159"/>
                  </a:lnTo>
                  <a:lnTo>
                    <a:pt x="135" y="157"/>
                  </a:lnTo>
                  <a:lnTo>
                    <a:pt x="129" y="155"/>
                  </a:lnTo>
                  <a:lnTo>
                    <a:pt x="122" y="155"/>
                  </a:lnTo>
                  <a:lnTo>
                    <a:pt x="122" y="155"/>
                  </a:lnTo>
                  <a:lnTo>
                    <a:pt x="114" y="155"/>
                  </a:lnTo>
                  <a:lnTo>
                    <a:pt x="107" y="157"/>
                  </a:lnTo>
                  <a:lnTo>
                    <a:pt x="99" y="160"/>
                  </a:lnTo>
                  <a:lnTo>
                    <a:pt x="92" y="164"/>
                  </a:lnTo>
                  <a:lnTo>
                    <a:pt x="92" y="164"/>
                  </a:lnTo>
                  <a:lnTo>
                    <a:pt x="85" y="169"/>
                  </a:lnTo>
                  <a:lnTo>
                    <a:pt x="80" y="175"/>
                  </a:lnTo>
                  <a:lnTo>
                    <a:pt x="75" y="184"/>
                  </a:lnTo>
                  <a:lnTo>
                    <a:pt x="72" y="192"/>
                  </a:lnTo>
                  <a:lnTo>
                    <a:pt x="72" y="192"/>
                  </a:lnTo>
                  <a:lnTo>
                    <a:pt x="69" y="202"/>
                  </a:lnTo>
                  <a:lnTo>
                    <a:pt x="67" y="214"/>
                  </a:lnTo>
                  <a:lnTo>
                    <a:pt x="65" y="245"/>
                  </a:lnTo>
                  <a:lnTo>
                    <a:pt x="65" y="362"/>
                  </a:lnTo>
                  <a:lnTo>
                    <a:pt x="0" y="362"/>
                  </a:lnTo>
                  <a:lnTo>
                    <a:pt x="0" y="100"/>
                  </a:lnTo>
                  <a:close/>
                  <a:moveTo>
                    <a:pt x="1735" y="0"/>
                  </a:moveTo>
                  <a:lnTo>
                    <a:pt x="1800" y="0"/>
                  </a:lnTo>
                  <a:lnTo>
                    <a:pt x="1800" y="362"/>
                  </a:lnTo>
                  <a:lnTo>
                    <a:pt x="1735" y="362"/>
                  </a:lnTo>
                  <a:lnTo>
                    <a:pt x="1735" y="334"/>
                  </a:lnTo>
                  <a:lnTo>
                    <a:pt x="1735" y="334"/>
                  </a:lnTo>
                  <a:lnTo>
                    <a:pt x="1725" y="342"/>
                  </a:lnTo>
                  <a:lnTo>
                    <a:pt x="1715" y="349"/>
                  </a:lnTo>
                  <a:lnTo>
                    <a:pt x="1705" y="355"/>
                  </a:lnTo>
                  <a:lnTo>
                    <a:pt x="1697" y="360"/>
                  </a:lnTo>
                  <a:lnTo>
                    <a:pt x="1697" y="360"/>
                  </a:lnTo>
                  <a:lnTo>
                    <a:pt x="1687" y="364"/>
                  </a:lnTo>
                  <a:lnTo>
                    <a:pt x="1675" y="365"/>
                  </a:lnTo>
                  <a:lnTo>
                    <a:pt x="1665" y="367"/>
                  </a:lnTo>
                  <a:lnTo>
                    <a:pt x="1654" y="369"/>
                  </a:lnTo>
                  <a:lnTo>
                    <a:pt x="1654" y="369"/>
                  </a:lnTo>
                  <a:lnTo>
                    <a:pt x="1642" y="367"/>
                  </a:lnTo>
                  <a:lnTo>
                    <a:pt x="1630" y="365"/>
                  </a:lnTo>
                  <a:lnTo>
                    <a:pt x="1619" y="362"/>
                  </a:lnTo>
                  <a:lnTo>
                    <a:pt x="1607" y="359"/>
                  </a:lnTo>
                  <a:lnTo>
                    <a:pt x="1597" y="352"/>
                  </a:lnTo>
                  <a:lnTo>
                    <a:pt x="1587" y="345"/>
                  </a:lnTo>
                  <a:lnTo>
                    <a:pt x="1577" y="339"/>
                  </a:lnTo>
                  <a:lnTo>
                    <a:pt x="1567" y="329"/>
                  </a:lnTo>
                  <a:lnTo>
                    <a:pt x="1567" y="329"/>
                  </a:lnTo>
                  <a:lnTo>
                    <a:pt x="1559" y="319"/>
                  </a:lnTo>
                  <a:lnTo>
                    <a:pt x="1550" y="309"/>
                  </a:lnTo>
                  <a:lnTo>
                    <a:pt x="1544" y="297"/>
                  </a:lnTo>
                  <a:lnTo>
                    <a:pt x="1539" y="285"/>
                  </a:lnTo>
                  <a:lnTo>
                    <a:pt x="1535" y="272"/>
                  </a:lnTo>
                  <a:lnTo>
                    <a:pt x="1532" y="260"/>
                  </a:lnTo>
                  <a:lnTo>
                    <a:pt x="1530" y="245"/>
                  </a:lnTo>
                  <a:lnTo>
                    <a:pt x="1530" y="232"/>
                  </a:lnTo>
                  <a:lnTo>
                    <a:pt x="1530" y="232"/>
                  </a:lnTo>
                  <a:lnTo>
                    <a:pt x="1530" y="217"/>
                  </a:lnTo>
                  <a:lnTo>
                    <a:pt x="1532" y="204"/>
                  </a:lnTo>
                  <a:lnTo>
                    <a:pt x="1535" y="190"/>
                  </a:lnTo>
                  <a:lnTo>
                    <a:pt x="1539" y="177"/>
                  </a:lnTo>
                  <a:lnTo>
                    <a:pt x="1544" y="165"/>
                  </a:lnTo>
                  <a:lnTo>
                    <a:pt x="1550" y="154"/>
                  </a:lnTo>
                  <a:lnTo>
                    <a:pt x="1557" y="144"/>
                  </a:lnTo>
                  <a:lnTo>
                    <a:pt x="1565" y="134"/>
                  </a:lnTo>
                  <a:lnTo>
                    <a:pt x="1565" y="134"/>
                  </a:lnTo>
                  <a:lnTo>
                    <a:pt x="1575" y="124"/>
                  </a:lnTo>
                  <a:lnTo>
                    <a:pt x="1585" y="117"/>
                  </a:lnTo>
                  <a:lnTo>
                    <a:pt x="1595" y="110"/>
                  </a:lnTo>
                  <a:lnTo>
                    <a:pt x="1605" y="104"/>
                  </a:lnTo>
                  <a:lnTo>
                    <a:pt x="1617" y="100"/>
                  </a:lnTo>
                  <a:lnTo>
                    <a:pt x="1629" y="97"/>
                  </a:lnTo>
                  <a:lnTo>
                    <a:pt x="1640" y="95"/>
                  </a:lnTo>
                  <a:lnTo>
                    <a:pt x="1652" y="95"/>
                  </a:lnTo>
                  <a:lnTo>
                    <a:pt x="1652" y="95"/>
                  </a:lnTo>
                  <a:lnTo>
                    <a:pt x="1664" y="95"/>
                  </a:lnTo>
                  <a:lnTo>
                    <a:pt x="1675" y="97"/>
                  </a:lnTo>
                  <a:lnTo>
                    <a:pt x="1685" y="100"/>
                  </a:lnTo>
                  <a:lnTo>
                    <a:pt x="1697" y="104"/>
                  </a:lnTo>
                  <a:lnTo>
                    <a:pt x="1697" y="104"/>
                  </a:lnTo>
                  <a:lnTo>
                    <a:pt x="1707" y="109"/>
                  </a:lnTo>
                  <a:lnTo>
                    <a:pt x="1717" y="114"/>
                  </a:lnTo>
                  <a:lnTo>
                    <a:pt x="1725" y="122"/>
                  </a:lnTo>
                  <a:lnTo>
                    <a:pt x="1735" y="130"/>
                  </a:lnTo>
                  <a:lnTo>
                    <a:pt x="1735" y="0"/>
                  </a:lnTo>
                  <a:close/>
                  <a:moveTo>
                    <a:pt x="497" y="100"/>
                  </a:moveTo>
                  <a:lnTo>
                    <a:pt x="497" y="130"/>
                  </a:lnTo>
                  <a:lnTo>
                    <a:pt x="497" y="130"/>
                  </a:lnTo>
                  <a:lnTo>
                    <a:pt x="505" y="122"/>
                  </a:lnTo>
                  <a:lnTo>
                    <a:pt x="515" y="114"/>
                  </a:lnTo>
                  <a:lnTo>
                    <a:pt x="525" y="109"/>
                  </a:lnTo>
                  <a:lnTo>
                    <a:pt x="535" y="104"/>
                  </a:lnTo>
                  <a:lnTo>
                    <a:pt x="535" y="104"/>
                  </a:lnTo>
                  <a:lnTo>
                    <a:pt x="545" y="100"/>
                  </a:lnTo>
                  <a:lnTo>
                    <a:pt x="557" y="97"/>
                  </a:lnTo>
                  <a:lnTo>
                    <a:pt x="567" y="95"/>
                  </a:lnTo>
                  <a:lnTo>
                    <a:pt x="579" y="95"/>
                  </a:lnTo>
                  <a:lnTo>
                    <a:pt x="579" y="95"/>
                  </a:lnTo>
                  <a:lnTo>
                    <a:pt x="592" y="95"/>
                  </a:lnTo>
                  <a:lnTo>
                    <a:pt x="604" y="97"/>
                  </a:lnTo>
                  <a:lnTo>
                    <a:pt x="615" y="100"/>
                  </a:lnTo>
                  <a:lnTo>
                    <a:pt x="627" y="104"/>
                  </a:lnTo>
                  <a:lnTo>
                    <a:pt x="637" y="110"/>
                  </a:lnTo>
                  <a:lnTo>
                    <a:pt x="647" y="117"/>
                  </a:lnTo>
                  <a:lnTo>
                    <a:pt x="657" y="124"/>
                  </a:lnTo>
                  <a:lnTo>
                    <a:pt x="665" y="134"/>
                  </a:lnTo>
                  <a:lnTo>
                    <a:pt x="665" y="134"/>
                  </a:lnTo>
                  <a:lnTo>
                    <a:pt x="674" y="144"/>
                  </a:lnTo>
                  <a:lnTo>
                    <a:pt x="682" y="154"/>
                  </a:lnTo>
                  <a:lnTo>
                    <a:pt x="687" y="165"/>
                  </a:lnTo>
                  <a:lnTo>
                    <a:pt x="692" y="177"/>
                  </a:lnTo>
                  <a:lnTo>
                    <a:pt x="697" y="190"/>
                  </a:lnTo>
                  <a:lnTo>
                    <a:pt x="699" y="204"/>
                  </a:lnTo>
                  <a:lnTo>
                    <a:pt x="700" y="217"/>
                  </a:lnTo>
                  <a:lnTo>
                    <a:pt x="702" y="232"/>
                  </a:lnTo>
                  <a:lnTo>
                    <a:pt x="702" y="232"/>
                  </a:lnTo>
                  <a:lnTo>
                    <a:pt x="700" y="245"/>
                  </a:lnTo>
                  <a:lnTo>
                    <a:pt x="699" y="260"/>
                  </a:lnTo>
                  <a:lnTo>
                    <a:pt x="697" y="272"/>
                  </a:lnTo>
                  <a:lnTo>
                    <a:pt x="692" y="285"/>
                  </a:lnTo>
                  <a:lnTo>
                    <a:pt x="687" y="297"/>
                  </a:lnTo>
                  <a:lnTo>
                    <a:pt x="680" y="309"/>
                  </a:lnTo>
                  <a:lnTo>
                    <a:pt x="674" y="319"/>
                  </a:lnTo>
                  <a:lnTo>
                    <a:pt x="665" y="329"/>
                  </a:lnTo>
                  <a:lnTo>
                    <a:pt x="665" y="329"/>
                  </a:lnTo>
                  <a:lnTo>
                    <a:pt x="655" y="339"/>
                  </a:lnTo>
                  <a:lnTo>
                    <a:pt x="645" y="345"/>
                  </a:lnTo>
                  <a:lnTo>
                    <a:pt x="635" y="352"/>
                  </a:lnTo>
                  <a:lnTo>
                    <a:pt x="625" y="359"/>
                  </a:lnTo>
                  <a:lnTo>
                    <a:pt x="614" y="362"/>
                  </a:lnTo>
                  <a:lnTo>
                    <a:pt x="602" y="365"/>
                  </a:lnTo>
                  <a:lnTo>
                    <a:pt x="590" y="367"/>
                  </a:lnTo>
                  <a:lnTo>
                    <a:pt x="577" y="369"/>
                  </a:lnTo>
                  <a:lnTo>
                    <a:pt x="577" y="369"/>
                  </a:lnTo>
                  <a:lnTo>
                    <a:pt x="567" y="367"/>
                  </a:lnTo>
                  <a:lnTo>
                    <a:pt x="555" y="365"/>
                  </a:lnTo>
                  <a:lnTo>
                    <a:pt x="545" y="364"/>
                  </a:lnTo>
                  <a:lnTo>
                    <a:pt x="535" y="360"/>
                  </a:lnTo>
                  <a:lnTo>
                    <a:pt x="535" y="360"/>
                  </a:lnTo>
                  <a:lnTo>
                    <a:pt x="525" y="355"/>
                  </a:lnTo>
                  <a:lnTo>
                    <a:pt x="517" y="349"/>
                  </a:lnTo>
                  <a:lnTo>
                    <a:pt x="507" y="342"/>
                  </a:lnTo>
                  <a:lnTo>
                    <a:pt x="497" y="334"/>
                  </a:lnTo>
                  <a:lnTo>
                    <a:pt x="497" y="457"/>
                  </a:lnTo>
                  <a:lnTo>
                    <a:pt x="432" y="457"/>
                  </a:lnTo>
                  <a:lnTo>
                    <a:pt x="432" y="100"/>
                  </a:lnTo>
                  <a:lnTo>
                    <a:pt x="497" y="100"/>
                  </a:lnTo>
                  <a:close/>
                  <a:moveTo>
                    <a:pt x="565" y="155"/>
                  </a:moveTo>
                  <a:lnTo>
                    <a:pt x="565" y="155"/>
                  </a:lnTo>
                  <a:lnTo>
                    <a:pt x="550" y="155"/>
                  </a:lnTo>
                  <a:lnTo>
                    <a:pt x="537" y="160"/>
                  </a:lnTo>
                  <a:lnTo>
                    <a:pt x="525" y="167"/>
                  </a:lnTo>
                  <a:lnTo>
                    <a:pt x="514" y="175"/>
                  </a:lnTo>
                  <a:lnTo>
                    <a:pt x="514" y="175"/>
                  </a:lnTo>
                  <a:lnTo>
                    <a:pt x="505" y="187"/>
                  </a:lnTo>
                  <a:lnTo>
                    <a:pt x="499" y="200"/>
                  </a:lnTo>
                  <a:lnTo>
                    <a:pt x="495" y="214"/>
                  </a:lnTo>
                  <a:lnTo>
                    <a:pt x="494" y="230"/>
                  </a:lnTo>
                  <a:lnTo>
                    <a:pt x="494" y="230"/>
                  </a:lnTo>
                  <a:lnTo>
                    <a:pt x="495" y="247"/>
                  </a:lnTo>
                  <a:lnTo>
                    <a:pt x="499" y="262"/>
                  </a:lnTo>
                  <a:lnTo>
                    <a:pt x="505" y="275"/>
                  </a:lnTo>
                  <a:lnTo>
                    <a:pt x="514" y="287"/>
                  </a:lnTo>
                  <a:lnTo>
                    <a:pt x="514" y="287"/>
                  </a:lnTo>
                  <a:lnTo>
                    <a:pt x="525" y="295"/>
                  </a:lnTo>
                  <a:lnTo>
                    <a:pt x="537" y="302"/>
                  </a:lnTo>
                  <a:lnTo>
                    <a:pt x="550" y="307"/>
                  </a:lnTo>
                  <a:lnTo>
                    <a:pt x="565" y="309"/>
                  </a:lnTo>
                  <a:lnTo>
                    <a:pt x="565" y="309"/>
                  </a:lnTo>
                  <a:lnTo>
                    <a:pt x="580" y="307"/>
                  </a:lnTo>
                  <a:lnTo>
                    <a:pt x="594" y="302"/>
                  </a:lnTo>
                  <a:lnTo>
                    <a:pt x="605" y="295"/>
                  </a:lnTo>
                  <a:lnTo>
                    <a:pt x="615" y="287"/>
                  </a:lnTo>
                  <a:lnTo>
                    <a:pt x="615" y="287"/>
                  </a:lnTo>
                  <a:lnTo>
                    <a:pt x="625" y="275"/>
                  </a:lnTo>
                  <a:lnTo>
                    <a:pt x="632" y="262"/>
                  </a:lnTo>
                  <a:lnTo>
                    <a:pt x="635" y="247"/>
                  </a:lnTo>
                  <a:lnTo>
                    <a:pt x="637" y="230"/>
                  </a:lnTo>
                  <a:lnTo>
                    <a:pt x="637" y="230"/>
                  </a:lnTo>
                  <a:lnTo>
                    <a:pt x="635" y="215"/>
                  </a:lnTo>
                  <a:lnTo>
                    <a:pt x="632" y="200"/>
                  </a:lnTo>
                  <a:lnTo>
                    <a:pt x="625" y="187"/>
                  </a:lnTo>
                  <a:lnTo>
                    <a:pt x="617" y="175"/>
                  </a:lnTo>
                  <a:lnTo>
                    <a:pt x="617" y="175"/>
                  </a:lnTo>
                  <a:lnTo>
                    <a:pt x="605" y="167"/>
                  </a:lnTo>
                  <a:lnTo>
                    <a:pt x="594" y="160"/>
                  </a:lnTo>
                  <a:lnTo>
                    <a:pt x="580" y="155"/>
                  </a:lnTo>
                  <a:lnTo>
                    <a:pt x="565" y="155"/>
                  </a:lnTo>
                  <a:lnTo>
                    <a:pt x="565" y="155"/>
                  </a:lnTo>
                  <a:close/>
                  <a:moveTo>
                    <a:pt x="862" y="95"/>
                  </a:moveTo>
                  <a:lnTo>
                    <a:pt x="862" y="95"/>
                  </a:lnTo>
                  <a:lnTo>
                    <a:pt x="880" y="95"/>
                  </a:lnTo>
                  <a:lnTo>
                    <a:pt x="899" y="99"/>
                  </a:lnTo>
                  <a:lnTo>
                    <a:pt x="915" y="105"/>
                  </a:lnTo>
                  <a:lnTo>
                    <a:pt x="932" y="114"/>
                  </a:lnTo>
                  <a:lnTo>
                    <a:pt x="932" y="114"/>
                  </a:lnTo>
                  <a:lnTo>
                    <a:pt x="947" y="124"/>
                  </a:lnTo>
                  <a:lnTo>
                    <a:pt x="960" y="135"/>
                  </a:lnTo>
                  <a:lnTo>
                    <a:pt x="972" y="149"/>
                  </a:lnTo>
                  <a:lnTo>
                    <a:pt x="982" y="164"/>
                  </a:lnTo>
                  <a:lnTo>
                    <a:pt x="982" y="164"/>
                  </a:lnTo>
                  <a:lnTo>
                    <a:pt x="990" y="179"/>
                  </a:lnTo>
                  <a:lnTo>
                    <a:pt x="997" y="195"/>
                  </a:lnTo>
                  <a:lnTo>
                    <a:pt x="1000" y="214"/>
                  </a:lnTo>
                  <a:lnTo>
                    <a:pt x="1000" y="230"/>
                  </a:lnTo>
                  <a:lnTo>
                    <a:pt x="1000" y="230"/>
                  </a:lnTo>
                  <a:lnTo>
                    <a:pt x="1000" y="249"/>
                  </a:lnTo>
                  <a:lnTo>
                    <a:pt x="997" y="267"/>
                  </a:lnTo>
                  <a:lnTo>
                    <a:pt x="990" y="284"/>
                  </a:lnTo>
                  <a:lnTo>
                    <a:pt x="982" y="300"/>
                  </a:lnTo>
                  <a:lnTo>
                    <a:pt x="982" y="300"/>
                  </a:lnTo>
                  <a:lnTo>
                    <a:pt x="972" y="315"/>
                  </a:lnTo>
                  <a:lnTo>
                    <a:pt x="960" y="329"/>
                  </a:lnTo>
                  <a:lnTo>
                    <a:pt x="947" y="340"/>
                  </a:lnTo>
                  <a:lnTo>
                    <a:pt x="932" y="350"/>
                  </a:lnTo>
                  <a:lnTo>
                    <a:pt x="932" y="350"/>
                  </a:lnTo>
                  <a:lnTo>
                    <a:pt x="917" y="357"/>
                  </a:lnTo>
                  <a:lnTo>
                    <a:pt x="899" y="364"/>
                  </a:lnTo>
                  <a:lnTo>
                    <a:pt x="882" y="367"/>
                  </a:lnTo>
                  <a:lnTo>
                    <a:pt x="862" y="369"/>
                  </a:lnTo>
                  <a:lnTo>
                    <a:pt x="862" y="369"/>
                  </a:lnTo>
                  <a:lnTo>
                    <a:pt x="849" y="367"/>
                  </a:lnTo>
                  <a:lnTo>
                    <a:pt x="835" y="365"/>
                  </a:lnTo>
                  <a:lnTo>
                    <a:pt x="822" y="362"/>
                  </a:lnTo>
                  <a:lnTo>
                    <a:pt x="810" y="359"/>
                  </a:lnTo>
                  <a:lnTo>
                    <a:pt x="799" y="352"/>
                  </a:lnTo>
                  <a:lnTo>
                    <a:pt x="787" y="345"/>
                  </a:lnTo>
                  <a:lnTo>
                    <a:pt x="777" y="337"/>
                  </a:lnTo>
                  <a:lnTo>
                    <a:pt x="767" y="329"/>
                  </a:lnTo>
                  <a:lnTo>
                    <a:pt x="767" y="329"/>
                  </a:lnTo>
                  <a:lnTo>
                    <a:pt x="757" y="319"/>
                  </a:lnTo>
                  <a:lnTo>
                    <a:pt x="749" y="307"/>
                  </a:lnTo>
                  <a:lnTo>
                    <a:pt x="742" y="295"/>
                  </a:lnTo>
                  <a:lnTo>
                    <a:pt x="737" y="284"/>
                  </a:lnTo>
                  <a:lnTo>
                    <a:pt x="732" y="272"/>
                  </a:lnTo>
                  <a:lnTo>
                    <a:pt x="730" y="259"/>
                  </a:lnTo>
                  <a:lnTo>
                    <a:pt x="727" y="245"/>
                  </a:lnTo>
                  <a:lnTo>
                    <a:pt x="727" y="232"/>
                  </a:lnTo>
                  <a:lnTo>
                    <a:pt x="727" y="232"/>
                  </a:lnTo>
                  <a:lnTo>
                    <a:pt x="727" y="217"/>
                  </a:lnTo>
                  <a:lnTo>
                    <a:pt x="730" y="202"/>
                  </a:lnTo>
                  <a:lnTo>
                    <a:pt x="734" y="189"/>
                  </a:lnTo>
                  <a:lnTo>
                    <a:pt x="739" y="175"/>
                  </a:lnTo>
                  <a:lnTo>
                    <a:pt x="745" y="164"/>
                  </a:lnTo>
                  <a:lnTo>
                    <a:pt x="752" y="152"/>
                  </a:lnTo>
                  <a:lnTo>
                    <a:pt x="762" y="140"/>
                  </a:lnTo>
                  <a:lnTo>
                    <a:pt x="772" y="130"/>
                  </a:lnTo>
                  <a:lnTo>
                    <a:pt x="772" y="130"/>
                  </a:lnTo>
                  <a:lnTo>
                    <a:pt x="782" y="122"/>
                  </a:lnTo>
                  <a:lnTo>
                    <a:pt x="792" y="115"/>
                  </a:lnTo>
                  <a:lnTo>
                    <a:pt x="804" y="109"/>
                  </a:lnTo>
                  <a:lnTo>
                    <a:pt x="814" y="104"/>
                  </a:lnTo>
                  <a:lnTo>
                    <a:pt x="825" y="100"/>
                  </a:lnTo>
                  <a:lnTo>
                    <a:pt x="837" y="97"/>
                  </a:lnTo>
                  <a:lnTo>
                    <a:pt x="850" y="95"/>
                  </a:lnTo>
                  <a:lnTo>
                    <a:pt x="862" y="95"/>
                  </a:lnTo>
                  <a:lnTo>
                    <a:pt x="862" y="95"/>
                  </a:lnTo>
                  <a:close/>
                  <a:moveTo>
                    <a:pt x="864" y="155"/>
                  </a:moveTo>
                  <a:lnTo>
                    <a:pt x="864" y="155"/>
                  </a:lnTo>
                  <a:lnTo>
                    <a:pt x="849" y="157"/>
                  </a:lnTo>
                  <a:lnTo>
                    <a:pt x="835" y="162"/>
                  </a:lnTo>
                  <a:lnTo>
                    <a:pt x="824" y="169"/>
                  </a:lnTo>
                  <a:lnTo>
                    <a:pt x="812" y="177"/>
                  </a:lnTo>
                  <a:lnTo>
                    <a:pt x="812" y="177"/>
                  </a:lnTo>
                  <a:lnTo>
                    <a:pt x="804" y="189"/>
                  </a:lnTo>
                  <a:lnTo>
                    <a:pt x="797" y="202"/>
                  </a:lnTo>
                  <a:lnTo>
                    <a:pt x="794" y="215"/>
                  </a:lnTo>
                  <a:lnTo>
                    <a:pt x="792" y="232"/>
                  </a:lnTo>
                  <a:lnTo>
                    <a:pt x="792" y="232"/>
                  </a:lnTo>
                  <a:lnTo>
                    <a:pt x="794" y="247"/>
                  </a:lnTo>
                  <a:lnTo>
                    <a:pt x="797" y="262"/>
                  </a:lnTo>
                  <a:lnTo>
                    <a:pt x="804" y="275"/>
                  </a:lnTo>
                  <a:lnTo>
                    <a:pt x="812" y="285"/>
                  </a:lnTo>
                  <a:lnTo>
                    <a:pt x="812" y="285"/>
                  </a:lnTo>
                  <a:lnTo>
                    <a:pt x="824" y="295"/>
                  </a:lnTo>
                  <a:lnTo>
                    <a:pt x="835" y="302"/>
                  </a:lnTo>
                  <a:lnTo>
                    <a:pt x="849" y="305"/>
                  </a:lnTo>
                  <a:lnTo>
                    <a:pt x="864" y="307"/>
                  </a:lnTo>
                  <a:lnTo>
                    <a:pt x="864" y="307"/>
                  </a:lnTo>
                  <a:lnTo>
                    <a:pt x="877" y="305"/>
                  </a:lnTo>
                  <a:lnTo>
                    <a:pt x="892" y="302"/>
                  </a:lnTo>
                  <a:lnTo>
                    <a:pt x="904" y="295"/>
                  </a:lnTo>
                  <a:lnTo>
                    <a:pt x="914" y="285"/>
                  </a:lnTo>
                  <a:lnTo>
                    <a:pt x="914" y="285"/>
                  </a:lnTo>
                  <a:lnTo>
                    <a:pt x="924" y="274"/>
                  </a:lnTo>
                  <a:lnTo>
                    <a:pt x="930" y="262"/>
                  </a:lnTo>
                  <a:lnTo>
                    <a:pt x="934" y="247"/>
                  </a:lnTo>
                  <a:lnTo>
                    <a:pt x="935" y="232"/>
                  </a:lnTo>
                  <a:lnTo>
                    <a:pt x="935" y="232"/>
                  </a:lnTo>
                  <a:lnTo>
                    <a:pt x="934" y="215"/>
                  </a:lnTo>
                  <a:lnTo>
                    <a:pt x="930" y="200"/>
                  </a:lnTo>
                  <a:lnTo>
                    <a:pt x="924" y="189"/>
                  </a:lnTo>
                  <a:lnTo>
                    <a:pt x="915" y="177"/>
                  </a:lnTo>
                  <a:lnTo>
                    <a:pt x="915" y="177"/>
                  </a:lnTo>
                  <a:lnTo>
                    <a:pt x="904" y="167"/>
                  </a:lnTo>
                  <a:lnTo>
                    <a:pt x="892" y="162"/>
                  </a:lnTo>
                  <a:lnTo>
                    <a:pt x="879" y="157"/>
                  </a:lnTo>
                  <a:lnTo>
                    <a:pt x="864" y="155"/>
                  </a:lnTo>
                  <a:lnTo>
                    <a:pt x="864" y="155"/>
                  </a:lnTo>
                  <a:close/>
                  <a:moveTo>
                    <a:pt x="1200" y="139"/>
                  </a:moveTo>
                  <a:lnTo>
                    <a:pt x="1160" y="179"/>
                  </a:lnTo>
                  <a:lnTo>
                    <a:pt x="1160" y="179"/>
                  </a:lnTo>
                  <a:lnTo>
                    <a:pt x="1149" y="167"/>
                  </a:lnTo>
                  <a:lnTo>
                    <a:pt x="1137" y="160"/>
                  </a:lnTo>
                  <a:lnTo>
                    <a:pt x="1125" y="155"/>
                  </a:lnTo>
                  <a:lnTo>
                    <a:pt x="1115" y="154"/>
                  </a:lnTo>
                  <a:lnTo>
                    <a:pt x="1115" y="154"/>
                  </a:lnTo>
                  <a:lnTo>
                    <a:pt x="1105" y="155"/>
                  </a:lnTo>
                  <a:lnTo>
                    <a:pt x="1099" y="159"/>
                  </a:lnTo>
                  <a:lnTo>
                    <a:pt x="1099" y="159"/>
                  </a:lnTo>
                  <a:lnTo>
                    <a:pt x="1094" y="164"/>
                  </a:lnTo>
                  <a:lnTo>
                    <a:pt x="1092" y="170"/>
                  </a:lnTo>
                  <a:lnTo>
                    <a:pt x="1092" y="170"/>
                  </a:lnTo>
                  <a:lnTo>
                    <a:pt x="1094" y="175"/>
                  </a:lnTo>
                  <a:lnTo>
                    <a:pt x="1097" y="180"/>
                  </a:lnTo>
                  <a:lnTo>
                    <a:pt x="1097" y="180"/>
                  </a:lnTo>
                  <a:lnTo>
                    <a:pt x="1104" y="185"/>
                  </a:lnTo>
                  <a:lnTo>
                    <a:pt x="1115" y="192"/>
                  </a:lnTo>
                  <a:lnTo>
                    <a:pt x="1140" y="204"/>
                  </a:lnTo>
                  <a:lnTo>
                    <a:pt x="1140" y="204"/>
                  </a:lnTo>
                  <a:lnTo>
                    <a:pt x="1157" y="214"/>
                  </a:lnTo>
                  <a:lnTo>
                    <a:pt x="1172" y="222"/>
                  </a:lnTo>
                  <a:lnTo>
                    <a:pt x="1184" y="232"/>
                  </a:lnTo>
                  <a:lnTo>
                    <a:pt x="1192" y="242"/>
                  </a:lnTo>
                  <a:lnTo>
                    <a:pt x="1192" y="242"/>
                  </a:lnTo>
                  <a:lnTo>
                    <a:pt x="1197" y="252"/>
                  </a:lnTo>
                  <a:lnTo>
                    <a:pt x="1202" y="262"/>
                  </a:lnTo>
                  <a:lnTo>
                    <a:pt x="1205" y="275"/>
                  </a:lnTo>
                  <a:lnTo>
                    <a:pt x="1205" y="287"/>
                  </a:lnTo>
                  <a:lnTo>
                    <a:pt x="1205" y="287"/>
                  </a:lnTo>
                  <a:lnTo>
                    <a:pt x="1204" y="304"/>
                  </a:lnTo>
                  <a:lnTo>
                    <a:pt x="1199" y="319"/>
                  </a:lnTo>
                  <a:lnTo>
                    <a:pt x="1192" y="332"/>
                  </a:lnTo>
                  <a:lnTo>
                    <a:pt x="1180" y="345"/>
                  </a:lnTo>
                  <a:lnTo>
                    <a:pt x="1180" y="345"/>
                  </a:lnTo>
                  <a:lnTo>
                    <a:pt x="1167" y="355"/>
                  </a:lnTo>
                  <a:lnTo>
                    <a:pt x="1150" y="362"/>
                  </a:lnTo>
                  <a:lnTo>
                    <a:pt x="1132" y="367"/>
                  </a:lnTo>
                  <a:lnTo>
                    <a:pt x="1112" y="369"/>
                  </a:lnTo>
                  <a:lnTo>
                    <a:pt x="1112" y="369"/>
                  </a:lnTo>
                  <a:lnTo>
                    <a:pt x="1097" y="367"/>
                  </a:lnTo>
                  <a:lnTo>
                    <a:pt x="1085" y="365"/>
                  </a:lnTo>
                  <a:lnTo>
                    <a:pt x="1072" y="362"/>
                  </a:lnTo>
                  <a:lnTo>
                    <a:pt x="1060" y="357"/>
                  </a:lnTo>
                  <a:lnTo>
                    <a:pt x="1049" y="350"/>
                  </a:lnTo>
                  <a:lnTo>
                    <a:pt x="1039" y="344"/>
                  </a:lnTo>
                  <a:lnTo>
                    <a:pt x="1030" y="334"/>
                  </a:lnTo>
                  <a:lnTo>
                    <a:pt x="1020" y="324"/>
                  </a:lnTo>
                  <a:lnTo>
                    <a:pt x="1060" y="280"/>
                  </a:lnTo>
                  <a:lnTo>
                    <a:pt x="1060" y="280"/>
                  </a:lnTo>
                  <a:lnTo>
                    <a:pt x="1074" y="292"/>
                  </a:lnTo>
                  <a:lnTo>
                    <a:pt x="1089" y="302"/>
                  </a:lnTo>
                  <a:lnTo>
                    <a:pt x="1089" y="302"/>
                  </a:lnTo>
                  <a:lnTo>
                    <a:pt x="1102" y="307"/>
                  </a:lnTo>
                  <a:lnTo>
                    <a:pt x="1115" y="310"/>
                  </a:lnTo>
                  <a:lnTo>
                    <a:pt x="1115" y="310"/>
                  </a:lnTo>
                  <a:lnTo>
                    <a:pt x="1127" y="309"/>
                  </a:lnTo>
                  <a:lnTo>
                    <a:pt x="1132" y="305"/>
                  </a:lnTo>
                  <a:lnTo>
                    <a:pt x="1137" y="304"/>
                  </a:lnTo>
                  <a:lnTo>
                    <a:pt x="1137" y="304"/>
                  </a:lnTo>
                  <a:lnTo>
                    <a:pt x="1142" y="297"/>
                  </a:lnTo>
                  <a:lnTo>
                    <a:pt x="1144" y="294"/>
                  </a:lnTo>
                  <a:lnTo>
                    <a:pt x="1144" y="289"/>
                  </a:lnTo>
                  <a:lnTo>
                    <a:pt x="1144" y="289"/>
                  </a:lnTo>
                  <a:lnTo>
                    <a:pt x="1142" y="282"/>
                  </a:lnTo>
                  <a:lnTo>
                    <a:pt x="1137" y="274"/>
                  </a:lnTo>
                  <a:lnTo>
                    <a:pt x="1129" y="267"/>
                  </a:lnTo>
                  <a:lnTo>
                    <a:pt x="1115" y="260"/>
                  </a:lnTo>
                  <a:lnTo>
                    <a:pt x="1094" y="249"/>
                  </a:lnTo>
                  <a:lnTo>
                    <a:pt x="1094" y="249"/>
                  </a:lnTo>
                  <a:lnTo>
                    <a:pt x="1079" y="240"/>
                  </a:lnTo>
                  <a:lnTo>
                    <a:pt x="1065" y="232"/>
                  </a:lnTo>
                  <a:lnTo>
                    <a:pt x="1055" y="222"/>
                  </a:lnTo>
                  <a:lnTo>
                    <a:pt x="1047" y="214"/>
                  </a:lnTo>
                  <a:lnTo>
                    <a:pt x="1039" y="202"/>
                  </a:lnTo>
                  <a:lnTo>
                    <a:pt x="1034" y="192"/>
                  </a:lnTo>
                  <a:lnTo>
                    <a:pt x="1032" y="180"/>
                  </a:lnTo>
                  <a:lnTo>
                    <a:pt x="1030" y="169"/>
                  </a:lnTo>
                  <a:lnTo>
                    <a:pt x="1030" y="169"/>
                  </a:lnTo>
                  <a:lnTo>
                    <a:pt x="1032" y="154"/>
                  </a:lnTo>
                  <a:lnTo>
                    <a:pt x="1037" y="140"/>
                  </a:lnTo>
                  <a:lnTo>
                    <a:pt x="1044" y="129"/>
                  </a:lnTo>
                  <a:lnTo>
                    <a:pt x="1054" y="117"/>
                  </a:lnTo>
                  <a:lnTo>
                    <a:pt x="1054" y="117"/>
                  </a:lnTo>
                  <a:lnTo>
                    <a:pt x="1067" y="107"/>
                  </a:lnTo>
                  <a:lnTo>
                    <a:pt x="1082" y="100"/>
                  </a:lnTo>
                  <a:lnTo>
                    <a:pt x="1097" y="95"/>
                  </a:lnTo>
                  <a:lnTo>
                    <a:pt x="1115" y="95"/>
                  </a:lnTo>
                  <a:lnTo>
                    <a:pt x="1115" y="95"/>
                  </a:lnTo>
                  <a:lnTo>
                    <a:pt x="1127" y="95"/>
                  </a:lnTo>
                  <a:lnTo>
                    <a:pt x="1140" y="97"/>
                  </a:lnTo>
                  <a:lnTo>
                    <a:pt x="1152" y="100"/>
                  </a:lnTo>
                  <a:lnTo>
                    <a:pt x="1164" y="105"/>
                  </a:lnTo>
                  <a:lnTo>
                    <a:pt x="1164" y="105"/>
                  </a:lnTo>
                  <a:lnTo>
                    <a:pt x="1174" y="112"/>
                  </a:lnTo>
                  <a:lnTo>
                    <a:pt x="1184" y="119"/>
                  </a:lnTo>
                  <a:lnTo>
                    <a:pt x="1192" y="129"/>
                  </a:lnTo>
                  <a:lnTo>
                    <a:pt x="1200" y="139"/>
                  </a:lnTo>
                  <a:lnTo>
                    <a:pt x="1200" y="139"/>
                  </a:lnTo>
                  <a:close/>
                  <a:moveTo>
                    <a:pt x="1500" y="250"/>
                  </a:moveTo>
                  <a:lnTo>
                    <a:pt x="1290" y="250"/>
                  </a:lnTo>
                  <a:lnTo>
                    <a:pt x="1290" y="250"/>
                  </a:lnTo>
                  <a:lnTo>
                    <a:pt x="1294" y="264"/>
                  </a:lnTo>
                  <a:lnTo>
                    <a:pt x="1299" y="275"/>
                  </a:lnTo>
                  <a:lnTo>
                    <a:pt x="1305" y="285"/>
                  </a:lnTo>
                  <a:lnTo>
                    <a:pt x="1314" y="294"/>
                  </a:lnTo>
                  <a:lnTo>
                    <a:pt x="1314" y="294"/>
                  </a:lnTo>
                  <a:lnTo>
                    <a:pt x="1325" y="302"/>
                  </a:lnTo>
                  <a:lnTo>
                    <a:pt x="1337" y="307"/>
                  </a:lnTo>
                  <a:lnTo>
                    <a:pt x="1350" y="310"/>
                  </a:lnTo>
                  <a:lnTo>
                    <a:pt x="1365" y="310"/>
                  </a:lnTo>
                  <a:lnTo>
                    <a:pt x="1365" y="310"/>
                  </a:lnTo>
                  <a:lnTo>
                    <a:pt x="1382" y="309"/>
                  </a:lnTo>
                  <a:lnTo>
                    <a:pt x="1399" y="304"/>
                  </a:lnTo>
                  <a:lnTo>
                    <a:pt x="1414" y="295"/>
                  </a:lnTo>
                  <a:lnTo>
                    <a:pt x="1427" y="285"/>
                  </a:lnTo>
                  <a:lnTo>
                    <a:pt x="1482" y="310"/>
                  </a:lnTo>
                  <a:lnTo>
                    <a:pt x="1482" y="310"/>
                  </a:lnTo>
                  <a:lnTo>
                    <a:pt x="1472" y="324"/>
                  </a:lnTo>
                  <a:lnTo>
                    <a:pt x="1460" y="335"/>
                  </a:lnTo>
                  <a:lnTo>
                    <a:pt x="1447" y="345"/>
                  </a:lnTo>
                  <a:lnTo>
                    <a:pt x="1434" y="354"/>
                  </a:lnTo>
                  <a:lnTo>
                    <a:pt x="1434" y="354"/>
                  </a:lnTo>
                  <a:lnTo>
                    <a:pt x="1419" y="360"/>
                  </a:lnTo>
                  <a:lnTo>
                    <a:pt x="1402" y="364"/>
                  </a:lnTo>
                  <a:lnTo>
                    <a:pt x="1384" y="367"/>
                  </a:lnTo>
                  <a:lnTo>
                    <a:pt x="1365" y="369"/>
                  </a:lnTo>
                  <a:lnTo>
                    <a:pt x="1365" y="369"/>
                  </a:lnTo>
                  <a:lnTo>
                    <a:pt x="1350" y="367"/>
                  </a:lnTo>
                  <a:lnTo>
                    <a:pt x="1335" y="365"/>
                  </a:lnTo>
                  <a:lnTo>
                    <a:pt x="1322" y="362"/>
                  </a:lnTo>
                  <a:lnTo>
                    <a:pt x="1309" y="359"/>
                  </a:lnTo>
                  <a:lnTo>
                    <a:pt x="1297" y="354"/>
                  </a:lnTo>
                  <a:lnTo>
                    <a:pt x="1285" y="347"/>
                  </a:lnTo>
                  <a:lnTo>
                    <a:pt x="1275" y="339"/>
                  </a:lnTo>
                  <a:lnTo>
                    <a:pt x="1265" y="329"/>
                  </a:lnTo>
                  <a:lnTo>
                    <a:pt x="1265" y="329"/>
                  </a:lnTo>
                  <a:lnTo>
                    <a:pt x="1257" y="319"/>
                  </a:lnTo>
                  <a:lnTo>
                    <a:pt x="1249" y="309"/>
                  </a:lnTo>
                  <a:lnTo>
                    <a:pt x="1242" y="297"/>
                  </a:lnTo>
                  <a:lnTo>
                    <a:pt x="1237" y="285"/>
                  </a:lnTo>
                  <a:lnTo>
                    <a:pt x="1232" y="274"/>
                  </a:lnTo>
                  <a:lnTo>
                    <a:pt x="1229" y="260"/>
                  </a:lnTo>
                  <a:lnTo>
                    <a:pt x="1227" y="247"/>
                  </a:lnTo>
                  <a:lnTo>
                    <a:pt x="1227" y="232"/>
                  </a:lnTo>
                  <a:lnTo>
                    <a:pt x="1227" y="232"/>
                  </a:lnTo>
                  <a:lnTo>
                    <a:pt x="1227" y="219"/>
                  </a:lnTo>
                  <a:lnTo>
                    <a:pt x="1229" y="204"/>
                  </a:lnTo>
                  <a:lnTo>
                    <a:pt x="1232" y="190"/>
                  </a:lnTo>
                  <a:lnTo>
                    <a:pt x="1237" y="179"/>
                  </a:lnTo>
                  <a:lnTo>
                    <a:pt x="1242" y="167"/>
                  </a:lnTo>
                  <a:lnTo>
                    <a:pt x="1249" y="155"/>
                  </a:lnTo>
                  <a:lnTo>
                    <a:pt x="1257" y="144"/>
                  </a:lnTo>
                  <a:lnTo>
                    <a:pt x="1265" y="134"/>
                  </a:lnTo>
                  <a:lnTo>
                    <a:pt x="1265" y="134"/>
                  </a:lnTo>
                  <a:lnTo>
                    <a:pt x="1275" y="125"/>
                  </a:lnTo>
                  <a:lnTo>
                    <a:pt x="1285" y="117"/>
                  </a:lnTo>
                  <a:lnTo>
                    <a:pt x="1297" y="110"/>
                  </a:lnTo>
                  <a:lnTo>
                    <a:pt x="1309" y="104"/>
                  </a:lnTo>
                  <a:lnTo>
                    <a:pt x="1320" y="100"/>
                  </a:lnTo>
                  <a:lnTo>
                    <a:pt x="1334" y="97"/>
                  </a:lnTo>
                  <a:lnTo>
                    <a:pt x="1347" y="95"/>
                  </a:lnTo>
                  <a:lnTo>
                    <a:pt x="1362" y="95"/>
                  </a:lnTo>
                  <a:lnTo>
                    <a:pt x="1362" y="95"/>
                  </a:lnTo>
                  <a:lnTo>
                    <a:pt x="1377" y="95"/>
                  </a:lnTo>
                  <a:lnTo>
                    <a:pt x="1390" y="97"/>
                  </a:lnTo>
                  <a:lnTo>
                    <a:pt x="1405" y="100"/>
                  </a:lnTo>
                  <a:lnTo>
                    <a:pt x="1417" y="104"/>
                  </a:lnTo>
                  <a:lnTo>
                    <a:pt x="1430" y="110"/>
                  </a:lnTo>
                  <a:lnTo>
                    <a:pt x="1440" y="117"/>
                  </a:lnTo>
                  <a:lnTo>
                    <a:pt x="1452" y="125"/>
                  </a:lnTo>
                  <a:lnTo>
                    <a:pt x="1462" y="134"/>
                  </a:lnTo>
                  <a:lnTo>
                    <a:pt x="1462" y="134"/>
                  </a:lnTo>
                  <a:lnTo>
                    <a:pt x="1470" y="144"/>
                  </a:lnTo>
                  <a:lnTo>
                    <a:pt x="1479" y="155"/>
                  </a:lnTo>
                  <a:lnTo>
                    <a:pt x="1485" y="167"/>
                  </a:lnTo>
                  <a:lnTo>
                    <a:pt x="1490" y="179"/>
                  </a:lnTo>
                  <a:lnTo>
                    <a:pt x="1495" y="192"/>
                  </a:lnTo>
                  <a:lnTo>
                    <a:pt x="1497" y="207"/>
                  </a:lnTo>
                  <a:lnTo>
                    <a:pt x="1500" y="222"/>
                  </a:lnTo>
                  <a:lnTo>
                    <a:pt x="1500" y="237"/>
                  </a:lnTo>
                  <a:lnTo>
                    <a:pt x="1500" y="250"/>
                  </a:lnTo>
                  <a:close/>
                  <a:moveTo>
                    <a:pt x="1435" y="199"/>
                  </a:moveTo>
                  <a:lnTo>
                    <a:pt x="1435" y="199"/>
                  </a:lnTo>
                  <a:lnTo>
                    <a:pt x="1430" y="189"/>
                  </a:lnTo>
                  <a:lnTo>
                    <a:pt x="1425" y="179"/>
                  </a:lnTo>
                  <a:lnTo>
                    <a:pt x="1419" y="170"/>
                  </a:lnTo>
                  <a:lnTo>
                    <a:pt x="1409" y="164"/>
                  </a:lnTo>
                  <a:lnTo>
                    <a:pt x="1409" y="164"/>
                  </a:lnTo>
                  <a:lnTo>
                    <a:pt x="1400" y="159"/>
                  </a:lnTo>
                  <a:lnTo>
                    <a:pt x="1389" y="154"/>
                  </a:lnTo>
                  <a:lnTo>
                    <a:pt x="1377" y="152"/>
                  </a:lnTo>
                  <a:lnTo>
                    <a:pt x="1365" y="150"/>
                  </a:lnTo>
                  <a:lnTo>
                    <a:pt x="1365" y="150"/>
                  </a:lnTo>
                  <a:lnTo>
                    <a:pt x="1352" y="152"/>
                  </a:lnTo>
                  <a:lnTo>
                    <a:pt x="1339" y="154"/>
                  </a:lnTo>
                  <a:lnTo>
                    <a:pt x="1329" y="159"/>
                  </a:lnTo>
                  <a:lnTo>
                    <a:pt x="1317" y="165"/>
                  </a:lnTo>
                  <a:lnTo>
                    <a:pt x="1317" y="165"/>
                  </a:lnTo>
                  <a:lnTo>
                    <a:pt x="1310" y="172"/>
                  </a:lnTo>
                  <a:lnTo>
                    <a:pt x="1305" y="179"/>
                  </a:lnTo>
                  <a:lnTo>
                    <a:pt x="1299" y="187"/>
                  </a:lnTo>
                  <a:lnTo>
                    <a:pt x="1294" y="199"/>
                  </a:lnTo>
                  <a:lnTo>
                    <a:pt x="1435" y="199"/>
                  </a:lnTo>
                  <a:close/>
                  <a:moveTo>
                    <a:pt x="1665" y="155"/>
                  </a:moveTo>
                  <a:lnTo>
                    <a:pt x="1665" y="155"/>
                  </a:lnTo>
                  <a:lnTo>
                    <a:pt x="1652" y="155"/>
                  </a:lnTo>
                  <a:lnTo>
                    <a:pt x="1639" y="160"/>
                  </a:lnTo>
                  <a:lnTo>
                    <a:pt x="1625" y="167"/>
                  </a:lnTo>
                  <a:lnTo>
                    <a:pt x="1615" y="175"/>
                  </a:lnTo>
                  <a:lnTo>
                    <a:pt x="1615" y="175"/>
                  </a:lnTo>
                  <a:lnTo>
                    <a:pt x="1607" y="187"/>
                  </a:lnTo>
                  <a:lnTo>
                    <a:pt x="1600" y="200"/>
                  </a:lnTo>
                  <a:lnTo>
                    <a:pt x="1597" y="215"/>
                  </a:lnTo>
                  <a:lnTo>
                    <a:pt x="1595" y="230"/>
                  </a:lnTo>
                  <a:lnTo>
                    <a:pt x="1595" y="230"/>
                  </a:lnTo>
                  <a:lnTo>
                    <a:pt x="1597" y="247"/>
                  </a:lnTo>
                  <a:lnTo>
                    <a:pt x="1600" y="262"/>
                  </a:lnTo>
                  <a:lnTo>
                    <a:pt x="1607" y="275"/>
                  </a:lnTo>
                  <a:lnTo>
                    <a:pt x="1615" y="287"/>
                  </a:lnTo>
                  <a:lnTo>
                    <a:pt x="1615" y="287"/>
                  </a:lnTo>
                  <a:lnTo>
                    <a:pt x="1627" y="295"/>
                  </a:lnTo>
                  <a:lnTo>
                    <a:pt x="1639" y="302"/>
                  </a:lnTo>
                  <a:lnTo>
                    <a:pt x="1652" y="307"/>
                  </a:lnTo>
                  <a:lnTo>
                    <a:pt x="1665" y="309"/>
                  </a:lnTo>
                  <a:lnTo>
                    <a:pt x="1665" y="309"/>
                  </a:lnTo>
                  <a:lnTo>
                    <a:pt x="1680" y="307"/>
                  </a:lnTo>
                  <a:lnTo>
                    <a:pt x="1694" y="302"/>
                  </a:lnTo>
                  <a:lnTo>
                    <a:pt x="1707" y="295"/>
                  </a:lnTo>
                  <a:lnTo>
                    <a:pt x="1717" y="287"/>
                  </a:lnTo>
                  <a:lnTo>
                    <a:pt x="1717" y="287"/>
                  </a:lnTo>
                  <a:lnTo>
                    <a:pt x="1725" y="275"/>
                  </a:lnTo>
                  <a:lnTo>
                    <a:pt x="1732" y="262"/>
                  </a:lnTo>
                  <a:lnTo>
                    <a:pt x="1737" y="247"/>
                  </a:lnTo>
                  <a:lnTo>
                    <a:pt x="1737" y="230"/>
                  </a:lnTo>
                  <a:lnTo>
                    <a:pt x="1737" y="230"/>
                  </a:lnTo>
                  <a:lnTo>
                    <a:pt x="1737" y="214"/>
                  </a:lnTo>
                  <a:lnTo>
                    <a:pt x="1732" y="200"/>
                  </a:lnTo>
                  <a:lnTo>
                    <a:pt x="1725" y="187"/>
                  </a:lnTo>
                  <a:lnTo>
                    <a:pt x="1717" y="175"/>
                  </a:lnTo>
                  <a:lnTo>
                    <a:pt x="1717" y="175"/>
                  </a:lnTo>
                  <a:lnTo>
                    <a:pt x="1707" y="167"/>
                  </a:lnTo>
                  <a:lnTo>
                    <a:pt x="1694" y="160"/>
                  </a:lnTo>
                  <a:lnTo>
                    <a:pt x="1680" y="155"/>
                  </a:lnTo>
                  <a:lnTo>
                    <a:pt x="1665" y="155"/>
                  </a:lnTo>
                  <a:lnTo>
                    <a:pt x="1665" y="155"/>
                  </a:lnTo>
                  <a:close/>
                </a:path>
              </a:pathLst>
            </a:custGeom>
            <a:solidFill>
              <a:srgbClr val="1BA7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20" name="Google Shape;20;p2"/>
            <p:cNvSpPr/>
            <p:nvPr/>
          </p:nvSpPr>
          <p:spPr>
            <a:xfrm>
              <a:off x="725488" y="1250950"/>
              <a:ext cx="576263" cy="638175"/>
            </a:xfrm>
            <a:custGeom>
              <a:avLst/>
              <a:gdLst/>
              <a:ahLst/>
              <a:cxnLst/>
              <a:rect l="l" t="t" r="r" b="b"/>
              <a:pathLst>
                <a:path w="363" h="402" extrusionOk="0">
                  <a:moveTo>
                    <a:pt x="201" y="0"/>
                  </a:moveTo>
                  <a:lnTo>
                    <a:pt x="201" y="0"/>
                  </a:lnTo>
                  <a:lnTo>
                    <a:pt x="225" y="2"/>
                  </a:lnTo>
                  <a:lnTo>
                    <a:pt x="250" y="7"/>
                  </a:lnTo>
                  <a:lnTo>
                    <a:pt x="271" y="14"/>
                  </a:lnTo>
                  <a:lnTo>
                    <a:pt x="293" y="24"/>
                  </a:lnTo>
                  <a:lnTo>
                    <a:pt x="313" y="35"/>
                  </a:lnTo>
                  <a:lnTo>
                    <a:pt x="331" y="49"/>
                  </a:lnTo>
                  <a:lnTo>
                    <a:pt x="348" y="65"/>
                  </a:lnTo>
                  <a:lnTo>
                    <a:pt x="363" y="82"/>
                  </a:lnTo>
                  <a:lnTo>
                    <a:pt x="318" y="127"/>
                  </a:lnTo>
                  <a:lnTo>
                    <a:pt x="318" y="127"/>
                  </a:lnTo>
                  <a:lnTo>
                    <a:pt x="308" y="114"/>
                  </a:lnTo>
                  <a:lnTo>
                    <a:pt x="296" y="102"/>
                  </a:lnTo>
                  <a:lnTo>
                    <a:pt x="283" y="90"/>
                  </a:lnTo>
                  <a:lnTo>
                    <a:pt x="268" y="80"/>
                  </a:lnTo>
                  <a:lnTo>
                    <a:pt x="253" y="74"/>
                  </a:lnTo>
                  <a:lnTo>
                    <a:pt x="236" y="67"/>
                  </a:lnTo>
                  <a:lnTo>
                    <a:pt x="220" y="64"/>
                  </a:lnTo>
                  <a:lnTo>
                    <a:pt x="201" y="64"/>
                  </a:lnTo>
                  <a:lnTo>
                    <a:pt x="201" y="64"/>
                  </a:lnTo>
                  <a:lnTo>
                    <a:pt x="186" y="64"/>
                  </a:lnTo>
                  <a:lnTo>
                    <a:pt x="173" y="65"/>
                  </a:lnTo>
                  <a:lnTo>
                    <a:pt x="160" y="69"/>
                  </a:lnTo>
                  <a:lnTo>
                    <a:pt x="146" y="74"/>
                  </a:lnTo>
                  <a:lnTo>
                    <a:pt x="135" y="80"/>
                  </a:lnTo>
                  <a:lnTo>
                    <a:pt x="123" y="87"/>
                  </a:lnTo>
                  <a:lnTo>
                    <a:pt x="113" y="94"/>
                  </a:lnTo>
                  <a:lnTo>
                    <a:pt x="103" y="104"/>
                  </a:lnTo>
                  <a:lnTo>
                    <a:pt x="93" y="114"/>
                  </a:lnTo>
                  <a:lnTo>
                    <a:pt x="86" y="124"/>
                  </a:lnTo>
                  <a:lnTo>
                    <a:pt x="80" y="135"/>
                  </a:lnTo>
                  <a:lnTo>
                    <a:pt x="73" y="147"/>
                  </a:lnTo>
                  <a:lnTo>
                    <a:pt x="68" y="160"/>
                  </a:lnTo>
                  <a:lnTo>
                    <a:pt x="65" y="174"/>
                  </a:lnTo>
                  <a:lnTo>
                    <a:pt x="63" y="187"/>
                  </a:lnTo>
                  <a:lnTo>
                    <a:pt x="63" y="202"/>
                  </a:lnTo>
                  <a:lnTo>
                    <a:pt x="63" y="202"/>
                  </a:lnTo>
                  <a:lnTo>
                    <a:pt x="63" y="215"/>
                  </a:lnTo>
                  <a:lnTo>
                    <a:pt x="65" y="229"/>
                  </a:lnTo>
                  <a:lnTo>
                    <a:pt x="68" y="242"/>
                  </a:lnTo>
                  <a:lnTo>
                    <a:pt x="73" y="255"/>
                  </a:lnTo>
                  <a:lnTo>
                    <a:pt x="80" y="267"/>
                  </a:lnTo>
                  <a:lnTo>
                    <a:pt x="86" y="279"/>
                  </a:lnTo>
                  <a:lnTo>
                    <a:pt x="93" y="289"/>
                  </a:lnTo>
                  <a:lnTo>
                    <a:pt x="103" y="299"/>
                  </a:lnTo>
                  <a:lnTo>
                    <a:pt x="113" y="309"/>
                  </a:lnTo>
                  <a:lnTo>
                    <a:pt x="123" y="315"/>
                  </a:lnTo>
                  <a:lnTo>
                    <a:pt x="135" y="324"/>
                  </a:lnTo>
                  <a:lnTo>
                    <a:pt x="146" y="329"/>
                  </a:lnTo>
                  <a:lnTo>
                    <a:pt x="160" y="334"/>
                  </a:lnTo>
                  <a:lnTo>
                    <a:pt x="173" y="337"/>
                  </a:lnTo>
                  <a:lnTo>
                    <a:pt x="186" y="339"/>
                  </a:lnTo>
                  <a:lnTo>
                    <a:pt x="201" y="340"/>
                  </a:lnTo>
                  <a:lnTo>
                    <a:pt x="201" y="340"/>
                  </a:lnTo>
                  <a:lnTo>
                    <a:pt x="220" y="339"/>
                  </a:lnTo>
                  <a:lnTo>
                    <a:pt x="236" y="335"/>
                  </a:lnTo>
                  <a:lnTo>
                    <a:pt x="253" y="329"/>
                  </a:lnTo>
                  <a:lnTo>
                    <a:pt x="268" y="322"/>
                  </a:lnTo>
                  <a:lnTo>
                    <a:pt x="283" y="312"/>
                  </a:lnTo>
                  <a:lnTo>
                    <a:pt x="296" y="302"/>
                  </a:lnTo>
                  <a:lnTo>
                    <a:pt x="308" y="289"/>
                  </a:lnTo>
                  <a:lnTo>
                    <a:pt x="318" y="275"/>
                  </a:lnTo>
                  <a:lnTo>
                    <a:pt x="363" y="320"/>
                  </a:lnTo>
                  <a:lnTo>
                    <a:pt x="363" y="320"/>
                  </a:lnTo>
                  <a:lnTo>
                    <a:pt x="348" y="337"/>
                  </a:lnTo>
                  <a:lnTo>
                    <a:pt x="331" y="354"/>
                  </a:lnTo>
                  <a:lnTo>
                    <a:pt x="313" y="369"/>
                  </a:lnTo>
                  <a:lnTo>
                    <a:pt x="293" y="380"/>
                  </a:lnTo>
                  <a:lnTo>
                    <a:pt x="271" y="389"/>
                  </a:lnTo>
                  <a:lnTo>
                    <a:pt x="250" y="397"/>
                  </a:lnTo>
                  <a:lnTo>
                    <a:pt x="225" y="400"/>
                  </a:lnTo>
                  <a:lnTo>
                    <a:pt x="201" y="402"/>
                  </a:lnTo>
                  <a:lnTo>
                    <a:pt x="201" y="402"/>
                  </a:lnTo>
                  <a:lnTo>
                    <a:pt x="180" y="402"/>
                  </a:lnTo>
                  <a:lnTo>
                    <a:pt x="160" y="399"/>
                  </a:lnTo>
                  <a:lnTo>
                    <a:pt x="141" y="394"/>
                  </a:lnTo>
                  <a:lnTo>
                    <a:pt x="123" y="387"/>
                  </a:lnTo>
                  <a:lnTo>
                    <a:pt x="105" y="379"/>
                  </a:lnTo>
                  <a:lnTo>
                    <a:pt x="88" y="369"/>
                  </a:lnTo>
                  <a:lnTo>
                    <a:pt x="73" y="357"/>
                  </a:lnTo>
                  <a:lnTo>
                    <a:pt x="58" y="344"/>
                  </a:lnTo>
                  <a:lnTo>
                    <a:pt x="46" y="329"/>
                  </a:lnTo>
                  <a:lnTo>
                    <a:pt x="35" y="314"/>
                  </a:lnTo>
                  <a:lnTo>
                    <a:pt x="25" y="297"/>
                  </a:lnTo>
                  <a:lnTo>
                    <a:pt x="15" y="280"/>
                  </a:lnTo>
                  <a:lnTo>
                    <a:pt x="8" y="260"/>
                  </a:lnTo>
                  <a:lnTo>
                    <a:pt x="3" y="242"/>
                  </a:lnTo>
                  <a:lnTo>
                    <a:pt x="1" y="222"/>
                  </a:lnTo>
                  <a:lnTo>
                    <a:pt x="0" y="202"/>
                  </a:lnTo>
                  <a:lnTo>
                    <a:pt x="0" y="202"/>
                  </a:lnTo>
                  <a:lnTo>
                    <a:pt x="1" y="180"/>
                  </a:lnTo>
                  <a:lnTo>
                    <a:pt x="3" y="160"/>
                  </a:lnTo>
                  <a:lnTo>
                    <a:pt x="8" y="142"/>
                  </a:lnTo>
                  <a:lnTo>
                    <a:pt x="15" y="124"/>
                  </a:lnTo>
                  <a:lnTo>
                    <a:pt x="25" y="105"/>
                  </a:lnTo>
                  <a:lnTo>
                    <a:pt x="35" y="89"/>
                  </a:lnTo>
                  <a:lnTo>
                    <a:pt x="46" y="74"/>
                  </a:lnTo>
                  <a:lnTo>
                    <a:pt x="58" y="59"/>
                  </a:lnTo>
                  <a:lnTo>
                    <a:pt x="73" y="47"/>
                  </a:lnTo>
                  <a:lnTo>
                    <a:pt x="88" y="35"/>
                  </a:lnTo>
                  <a:lnTo>
                    <a:pt x="105" y="25"/>
                  </a:lnTo>
                  <a:lnTo>
                    <a:pt x="123" y="15"/>
                  </a:lnTo>
                  <a:lnTo>
                    <a:pt x="141" y="9"/>
                  </a:lnTo>
                  <a:lnTo>
                    <a:pt x="160" y="4"/>
                  </a:lnTo>
                  <a:lnTo>
                    <a:pt x="180" y="2"/>
                  </a:lnTo>
                  <a:lnTo>
                    <a:pt x="201" y="0"/>
                  </a:lnTo>
                  <a:lnTo>
                    <a:pt x="201" y="0"/>
                  </a:lnTo>
                  <a:close/>
                </a:path>
              </a:pathLst>
            </a:custGeom>
            <a:solidFill>
              <a:srgbClr val="1BA7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21" name="Google Shape;21;p2"/>
            <p:cNvSpPr/>
            <p:nvPr/>
          </p:nvSpPr>
          <p:spPr>
            <a:xfrm>
              <a:off x="1830388" y="1838325"/>
              <a:ext cx="2857500" cy="217488"/>
            </a:xfrm>
            <a:custGeom>
              <a:avLst/>
              <a:gdLst/>
              <a:ahLst/>
              <a:cxnLst/>
              <a:rect l="l" t="t" r="r" b="b"/>
              <a:pathLst>
                <a:path w="1800" h="137" extrusionOk="0">
                  <a:moveTo>
                    <a:pt x="80" y="20"/>
                  </a:moveTo>
                  <a:lnTo>
                    <a:pt x="62" y="37"/>
                  </a:lnTo>
                  <a:lnTo>
                    <a:pt x="62" y="37"/>
                  </a:lnTo>
                  <a:lnTo>
                    <a:pt x="57" y="32"/>
                  </a:lnTo>
                  <a:lnTo>
                    <a:pt x="52" y="27"/>
                  </a:lnTo>
                  <a:lnTo>
                    <a:pt x="47" y="25"/>
                  </a:lnTo>
                  <a:lnTo>
                    <a:pt x="42" y="24"/>
                  </a:lnTo>
                  <a:lnTo>
                    <a:pt x="42" y="24"/>
                  </a:lnTo>
                  <a:lnTo>
                    <a:pt x="37" y="24"/>
                  </a:lnTo>
                  <a:lnTo>
                    <a:pt x="34" y="27"/>
                  </a:lnTo>
                  <a:lnTo>
                    <a:pt x="34" y="27"/>
                  </a:lnTo>
                  <a:lnTo>
                    <a:pt x="32" y="29"/>
                  </a:lnTo>
                  <a:lnTo>
                    <a:pt x="30" y="32"/>
                  </a:lnTo>
                  <a:lnTo>
                    <a:pt x="30" y="32"/>
                  </a:lnTo>
                  <a:lnTo>
                    <a:pt x="30" y="35"/>
                  </a:lnTo>
                  <a:lnTo>
                    <a:pt x="32" y="39"/>
                  </a:lnTo>
                  <a:lnTo>
                    <a:pt x="32" y="39"/>
                  </a:lnTo>
                  <a:lnTo>
                    <a:pt x="50" y="55"/>
                  </a:lnTo>
                  <a:lnTo>
                    <a:pt x="50" y="55"/>
                  </a:lnTo>
                  <a:lnTo>
                    <a:pt x="69" y="70"/>
                  </a:lnTo>
                  <a:lnTo>
                    <a:pt x="69" y="70"/>
                  </a:lnTo>
                  <a:lnTo>
                    <a:pt x="75" y="77"/>
                  </a:lnTo>
                  <a:lnTo>
                    <a:pt x="79" y="85"/>
                  </a:lnTo>
                  <a:lnTo>
                    <a:pt x="79" y="85"/>
                  </a:lnTo>
                  <a:lnTo>
                    <a:pt x="80" y="92"/>
                  </a:lnTo>
                  <a:lnTo>
                    <a:pt x="82" y="100"/>
                  </a:lnTo>
                  <a:lnTo>
                    <a:pt x="82" y="100"/>
                  </a:lnTo>
                  <a:lnTo>
                    <a:pt x="82" y="107"/>
                  </a:lnTo>
                  <a:lnTo>
                    <a:pt x="79" y="114"/>
                  </a:lnTo>
                  <a:lnTo>
                    <a:pt x="75" y="120"/>
                  </a:lnTo>
                  <a:lnTo>
                    <a:pt x="70" y="127"/>
                  </a:lnTo>
                  <a:lnTo>
                    <a:pt x="70" y="127"/>
                  </a:lnTo>
                  <a:lnTo>
                    <a:pt x="65" y="130"/>
                  </a:lnTo>
                  <a:lnTo>
                    <a:pt x="59" y="134"/>
                  </a:lnTo>
                  <a:lnTo>
                    <a:pt x="50" y="135"/>
                  </a:lnTo>
                  <a:lnTo>
                    <a:pt x="42" y="137"/>
                  </a:lnTo>
                  <a:lnTo>
                    <a:pt x="42" y="137"/>
                  </a:lnTo>
                  <a:lnTo>
                    <a:pt x="29" y="135"/>
                  </a:lnTo>
                  <a:lnTo>
                    <a:pt x="17" y="130"/>
                  </a:lnTo>
                  <a:lnTo>
                    <a:pt x="17" y="130"/>
                  </a:lnTo>
                  <a:lnTo>
                    <a:pt x="9" y="120"/>
                  </a:lnTo>
                  <a:lnTo>
                    <a:pt x="0" y="109"/>
                  </a:lnTo>
                  <a:lnTo>
                    <a:pt x="20" y="95"/>
                  </a:lnTo>
                  <a:lnTo>
                    <a:pt x="20" y="95"/>
                  </a:lnTo>
                  <a:lnTo>
                    <a:pt x="25" y="104"/>
                  </a:lnTo>
                  <a:lnTo>
                    <a:pt x="30" y="109"/>
                  </a:lnTo>
                  <a:lnTo>
                    <a:pt x="37" y="112"/>
                  </a:lnTo>
                  <a:lnTo>
                    <a:pt x="42" y="114"/>
                  </a:lnTo>
                  <a:lnTo>
                    <a:pt x="42" y="114"/>
                  </a:lnTo>
                  <a:lnTo>
                    <a:pt x="49" y="112"/>
                  </a:lnTo>
                  <a:lnTo>
                    <a:pt x="54" y="109"/>
                  </a:lnTo>
                  <a:lnTo>
                    <a:pt x="54" y="109"/>
                  </a:lnTo>
                  <a:lnTo>
                    <a:pt x="57" y="105"/>
                  </a:lnTo>
                  <a:lnTo>
                    <a:pt x="57" y="100"/>
                  </a:lnTo>
                  <a:lnTo>
                    <a:pt x="57" y="100"/>
                  </a:lnTo>
                  <a:lnTo>
                    <a:pt x="57" y="97"/>
                  </a:lnTo>
                  <a:lnTo>
                    <a:pt x="54" y="92"/>
                  </a:lnTo>
                  <a:lnTo>
                    <a:pt x="54" y="92"/>
                  </a:lnTo>
                  <a:lnTo>
                    <a:pt x="49" y="87"/>
                  </a:lnTo>
                  <a:lnTo>
                    <a:pt x="40" y="79"/>
                  </a:lnTo>
                  <a:lnTo>
                    <a:pt x="40" y="79"/>
                  </a:lnTo>
                  <a:lnTo>
                    <a:pt x="22" y="64"/>
                  </a:lnTo>
                  <a:lnTo>
                    <a:pt x="12" y="52"/>
                  </a:lnTo>
                  <a:lnTo>
                    <a:pt x="12" y="52"/>
                  </a:lnTo>
                  <a:lnTo>
                    <a:pt x="7" y="42"/>
                  </a:lnTo>
                  <a:lnTo>
                    <a:pt x="7" y="34"/>
                  </a:lnTo>
                  <a:lnTo>
                    <a:pt x="7" y="34"/>
                  </a:lnTo>
                  <a:lnTo>
                    <a:pt x="7" y="27"/>
                  </a:lnTo>
                  <a:lnTo>
                    <a:pt x="9" y="20"/>
                  </a:lnTo>
                  <a:lnTo>
                    <a:pt x="12" y="15"/>
                  </a:lnTo>
                  <a:lnTo>
                    <a:pt x="17" y="10"/>
                  </a:lnTo>
                  <a:lnTo>
                    <a:pt x="17" y="10"/>
                  </a:lnTo>
                  <a:lnTo>
                    <a:pt x="22" y="5"/>
                  </a:lnTo>
                  <a:lnTo>
                    <a:pt x="29" y="2"/>
                  </a:lnTo>
                  <a:lnTo>
                    <a:pt x="35" y="0"/>
                  </a:lnTo>
                  <a:lnTo>
                    <a:pt x="42" y="0"/>
                  </a:lnTo>
                  <a:lnTo>
                    <a:pt x="42" y="0"/>
                  </a:lnTo>
                  <a:lnTo>
                    <a:pt x="52" y="2"/>
                  </a:lnTo>
                  <a:lnTo>
                    <a:pt x="60" y="5"/>
                  </a:lnTo>
                  <a:lnTo>
                    <a:pt x="60" y="5"/>
                  </a:lnTo>
                  <a:lnTo>
                    <a:pt x="70" y="10"/>
                  </a:lnTo>
                  <a:lnTo>
                    <a:pt x="80" y="20"/>
                  </a:lnTo>
                  <a:lnTo>
                    <a:pt x="80" y="20"/>
                  </a:lnTo>
                  <a:close/>
                  <a:moveTo>
                    <a:pt x="832" y="4"/>
                  </a:moveTo>
                  <a:lnTo>
                    <a:pt x="842" y="4"/>
                  </a:lnTo>
                  <a:lnTo>
                    <a:pt x="914" y="4"/>
                  </a:lnTo>
                  <a:lnTo>
                    <a:pt x="922" y="4"/>
                  </a:lnTo>
                  <a:lnTo>
                    <a:pt x="922" y="27"/>
                  </a:lnTo>
                  <a:lnTo>
                    <a:pt x="914" y="27"/>
                  </a:lnTo>
                  <a:lnTo>
                    <a:pt x="890" y="27"/>
                  </a:lnTo>
                  <a:lnTo>
                    <a:pt x="890" y="134"/>
                  </a:lnTo>
                  <a:lnTo>
                    <a:pt x="864" y="134"/>
                  </a:lnTo>
                  <a:lnTo>
                    <a:pt x="864" y="27"/>
                  </a:lnTo>
                  <a:lnTo>
                    <a:pt x="842" y="27"/>
                  </a:lnTo>
                  <a:lnTo>
                    <a:pt x="832" y="27"/>
                  </a:lnTo>
                  <a:lnTo>
                    <a:pt x="832" y="4"/>
                  </a:lnTo>
                  <a:close/>
                  <a:moveTo>
                    <a:pt x="277" y="4"/>
                  </a:moveTo>
                  <a:lnTo>
                    <a:pt x="304" y="4"/>
                  </a:lnTo>
                  <a:lnTo>
                    <a:pt x="327" y="50"/>
                  </a:lnTo>
                  <a:lnTo>
                    <a:pt x="352" y="4"/>
                  </a:lnTo>
                  <a:lnTo>
                    <a:pt x="379" y="4"/>
                  </a:lnTo>
                  <a:lnTo>
                    <a:pt x="340" y="77"/>
                  </a:lnTo>
                  <a:lnTo>
                    <a:pt x="340" y="134"/>
                  </a:lnTo>
                  <a:lnTo>
                    <a:pt x="315" y="134"/>
                  </a:lnTo>
                  <a:lnTo>
                    <a:pt x="315" y="77"/>
                  </a:lnTo>
                  <a:lnTo>
                    <a:pt x="277" y="4"/>
                  </a:lnTo>
                  <a:close/>
                  <a:moveTo>
                    <a:pt x="647" y="20"/>
                  </a:moveTo>
                  <a:lnTo>
                    <a:pt x="629" y="37"/>
                  </a:lnTo>
                  <a:lnTo>
                    <a:pt x="629" y="37"/>
                  </a:lnTo>
                  <a:lnTo>
                    <a:pt x="624" y="32"/>
                  </a:lnTo>
                  <a:lnTo>
                    <a:pt x="619" y="27"/>
                  </a:lnTo>
                  <a:lnTo>
                    <a:pt x="614" y="25"/>
                  </a:lnTo>
                  <a:lnTo>
                    <a:pt x="609" y="24"/>
                  </a:lnTo>
                  <a:lnTo>
                    <a:pt x="609" y="24"/>
                  </a:lnTo>
                  <a:lnTo>
                    <a:pt x="605" y="24"/>
                  </a:lnTo>
                  <a:lnTo>
                    <a:pt x="602" y="27"/>
                  </a:lnTo>
                  <a:lnTo>
                    <a:pt x="602" y="27"/>
                  </a:lnTo>
                  <a:lnTo>
                    <a:pt x="599" y="29"/>
                  </a:lnTo>
                  <a:lnTo>
                    <a:pt x="599" y="32"/>
                  </a:lnTo>
                  <a:lnTo>
                    <a:pt x="599" y="32"/>
                  </a:lnTo>
                  <a:lnTo>
                    <a:pt x="599" y="35"/>
                  </a:lnTo>
                  <a:lnTo>
                    <a:pt x="600" y="39"/>
                  </a:lnTo>
                  <a:lnTo>
                    <a:pt x="600" y="39"/>
                  </a:lnTo>
                  <a:lnTo>
                    <a:pt x="619" y="55"/>
                  </a:lnTo>
                  <a:lnTo>
                    <a:pt x="619" y="55"/>
                  </a:lnTo>
                  <a:lnTo>
                    <a:pt x="635" y="70"/>
                  </a:lnTo>
                  <a:lnTo>
                    <a:pt x="635" y="70"/>
                  </a:lnTo>
                  <a:lnTo>
                    <a:pt x="642" y="77"/>
                  </a:lnTo>
                  <a:lnTo>
                    <a:pt x="647" y="85"/>
                  </a:lnTo>
                  <a:lnTo>
                    <a:pt x="647" y="85"/>
                  </a:lnTo>
                  <a:lnTo>
                    <a:pt x="649" y="92"/>
                  </a:lnTo>
                  <a:lnTo>
                    <a:pt x="650" y="100"/>
                  </a:lnTo>
                  <a:lnTo>
                    <a:pt x="650" y="100"/>
                  </a:lnTo>
                  <a:lnTo>
                    <a:pt x="649" y="107"/>
                  </a:lnTo>
                  <a:lnTo>
                    <a:pt x="647" y="114"/>
                  </a:lnTo>
                  <a:lnTo>
                    <a:pt x="644" y="120"/>
                  </a:lnTo>
                  <a:lnTo>
                    <a:pt x="639" y="127"/>
                  </a:lnTo>
                  <a:lnTo>
                    <a:pt x="639" y="127"/>
                  </a:lnTo>
                  <a:lnTo>
                    <a:pt x="632" y="130"/>
                  </a:lnTo>
                  <a:lnTo>
                    <a:pt x="625" y="134"/>
                  </a:lnTo>
                  <a:lnTo>
                    <a:pt x="619" y="135"/>
                  </a:lnTo>
                  <a:lnTo>
                    <a:pt x="610" y="137"/>
                  </a:lnTo>
                  <a:lnTo>
                    <a:pt x="610" y="137"/>
                  </a:lnTo>
                  <a:lnTo>
                    <a:pt x="597" y="135"/>
                  </a:lnTo>
                  <a:lnTo>
                    <a:pt x="585" y="130"/>
                  </a:lnTo>
                  <a:lnTo>
                    <a:pt x="585" y="130"/>
                  </a:lnTo>
                  <a:lnTo>
                    <a:pt x="575" y="120"/>
                  </a:lnTo>
                  <a:lnTo>
                    <a:pt x="569" y="109"/>
                  </a:lnTo>
                  <a:lnTo>
                    <a:pt x="589" y="95"/>
                  </a:lnTo>
                  <a:lnTo>
                    <a:pt x="589" y="95"/>
                  </a:lnTo>
                  <a:lnTo>
                    <a:pt x="594" y="104"/>
                  </a:lnTo>
                  <a:lnTo>
                    <a:pt x="599" y="109"/>
                  </a:lnTo>
                  <a:lnTo>
                    <a:pt x="605" y="112"/>
                  </a:lnTo>
                  <a:lnTo>
                    <a:pt x="610" y="114"/>
                  </a:lnTo>
                  <a:lnTo>
                    <a:pt x="610" y="114"/>
                  </a:lnTo>
                  <a:lnTo>
                    <a:pt x="617" y="112"/>
                  </a:lnTo>
                  <a:lnTo>
                    <a:pt x="622" y="109"/>
                  </a:lnTo>
                  <a:lnTo>
                    <a:pt x="622" y="109"/>
                  </a:lnTo>
                  <a:lnTo>
                    <a:pt x="624" y="105"/>
                  </a:lnTo>
                  <a:lnTo>
                    <a:pt x="625" y="100"/>
                  </a:lnTo>
                  <a:lnTo>
                    <a:pt x="625" y="100"/>
                  </a:lnTo>
                  <a:lnTo>
                    <a:pt x="625" y="97"/>
                  </a:lnTo>
                  <a:lnTo>
                    <a:pt x="622" y="92"/>
                  </a:lnTo>
                  <a:lnTo>
                    <a:pt x="622" y="92"/>
                  </a:lnTo>
                  <a:lnTo>
                    <a:pt x="607" y="79"/>
                  </a:lnTo>
                  <a:lnTo>
                    <a:pt x="607" y="79"/>
                  </a:lnTo>
                  <a:lnTo>
                    <a:pt x="590" y="64"/>
                  </a:lnTo>
                  <a:lnTo>
                    <a:pt x="580" y="52"/>
                  </a:lnTo>
                  <a:lnTo>
                    <a:pt x="580" y="52"/>
                  </a:lnTo>
                  <a:lnTo>
                    <a:pt x="575" y="42"/>
                  </a:lnTo>
                  <a:lnTo>
                    <a:pt x="574" y="34"/>
                  </a:lnTo>
                  <a:lnTo>
                    <a:pt x="574" y="34"/>
                  </a:lnTo>
                  <a:lnTo>
                    <a:pt x="575" y="27"/>
                  </a:lnTo>
                  <a:lnTo>
                    <a:pt x="577" y="20"/>
                  </a:lnTo>
                  <a:lnTo>
                    <a:pt x="580" y="15"/>
                  </a:lnTo>
                  <a:lnTo>
                    <a:pt x="584" y="10"/>
                  </a:lnTo>
                  <a:lnTo>
                    <a:pt x="584" y="10"/>
                  </a:lnTo>
                  <a:lnTo>
                    <a:pt x="590" y="5"/>
                  </a:lnTo>
                  <a:lnTo>
                    <a:pt x="595" y="2"/>
                  </a:lnTo>
                  <a:lnTo>
                    <a:pt x="602" y="0"/>
                  </a:lnTo>
                  <a:lnTo>
                    <a:pt x="610" y="0"/>
                  </a:lnTo>
                  <a:lnTo>
                    <a:pt x="610" y="0"/>
                  </a:lnTo>
                  <a:lnTo>
                    <a:pt x="619" y="2"/>
                  </a:lnTo>
                  <a:lnTo>
                    <a:pt x="629" y="5"/>
                  </a:lnTo>
                  <a:lnTo>
                    <a:pt x="629" y="5"/>
                  </a:lnTo>
                  <a:lnTo>
                    <a:pt x="637" y="10"/>
                  </a:lnTo>
                  <a:lnTo>
                    <a:pt x="647" y="20"/>
                  </a:lnTo>
                  <a:lnTo>
                    <a:pt x="647" y="20"/>
                  </a:lnTo>
                  <a:close/>
                  <a:moveTo>
                    <a:pt x="1110" y="4"/>
                  </a:moveTo>
                  <a:lnTo>
                    <a:pt x="1182" y="4"/>
                  </a:lnTo>
                  <a:lnTo>
                    <a:pt x="1182" y="27"/>
                  </a:lnTo>
                  <a:lnTo>
                    <a:pt x="1135" y="27"/>
                  </a:lnTo>
                  <a:lnTo>
                    <a:pt x="1135" y="50"/>
                  </a:lnTo>
                  <a:lnTo>
                    <a:pt x="1182" y="50"/>
                  </a:lnTo>
                  <a:lnTo>
                    <a:pt x="1182" y="75"/>
                  </a:lnTo>
                  <a:lnTo>
                    <a:pt x="1135" y="75"/>
                  </a:lnTo>
                  <a:lnTo>
                    <a:pt x="1135" y="109"/>
                  </a:lnTo>
                  <a:lnTo>
                    <a:pt x="1182" y="109"/>
                  </a:lnTo>
                  <a:lnTo>
                    <a:pt x="1182" y="134"/>
                  </a:lnTo>
                  <a:lnTo>
                    <a:pt x="1110" y="134"/>
                  </a:lnTo>
                  <a:lnTo>
                    <a:pt x="1110" y="4"/>
                  </a:lnTo>
                  <a:close/>
                  <a:moveTo>
                    <a:pt x="1399" y="4"/>
                  </a:moveTo>
                  <a:lnTo>
                    <a:pt x="1422" y="4"/>
                  </a:lnTo>
                  <a:lnTo>
                    <a:pt x="1452" y="94"/>
                  </a:lnTo>
                  <a:lnTo>
                    <a:pt x="1482" y="4"/>
                  </a:lnTo>
                  <a:lnTo>
                    <a:pt x="1507" y="4"/>
                  </a:lnTo>
                  <a:lnTo>
                    <a:pt x="1529" y="134"/>
                  </a:lnTo>
                  <a:lnTo>
                    <a:pt x="1505" y="134"/>
                  </a:lnTo>
                  <a:lnTo>
                    <a:pt x="1490" y="52"/>
                  </a:lnTo>
                  <a:lnTo>
                    <a:pt x="1464" y="134"/>
                  </a:lnTo>
                  <a:lnTo>
                    <a:pt x="1442" y="134"/>
                  </a:lnTo>
                  <a:lnTo>
                    <a:pt x="1414" y="52"/>
                  </a:lnTo>
                  <a:lnTo>
                    <a:pt x="1400" y="134"/>
                  </a:lnTo>
                  <a:lnTo>
                    <a:pt x="1375" y="134"/>
                  </a:lnTo>
                  <a:lnTo>
                    <a:pt x="1399" y="4"/>
                  </a:lnTo>
                  <a:close/>
                  <a:moveTo>
                    <a:pt x="1797" y="20"/>
                  </a:moveTo>
                  <a:lnTo>
                    <a:pt x="1779" y="37"/>
                  </a:lnTo>
                  <a:lnTo>
                    <a:pt x="1779" y="37"/>
                  </a:lnTo>
                  <a:lnTo>
                    <a:pt x="1774" y="32"/>
                  </a:lnTo>
                  <a:lnTo>
                    <a:pt x="1769" y="27"/>
                  </a:lnTo>
                  <a:lnTo>
                    <a:pt x="1765" y="25"/>
                  </a:lnTo>
                  <a:lnTo>
                    <a:pt x="1760" y="24"/>
                  </a:lnTo>
                  <a:lnTo>
                    <a:pt x="1760" y="24"/>
                  </a:lnTo>
                  <a:lnTo>
                    <a:pt x="1755" y="24"/>
                  </a:lnTo>
                  <a:lnTo>
                    <a:pt x="1752" y="27"/>
                  </a:lnTo>
                  <a:lnTo>
                    <a:pt x="1752" y="27"/>
                  </a:lnTo>
                  <a:lnTo>
                    <a:pt x="1749" y="29"/>
                  </a:lnTo>
                  <a:lnTo>
                    <a:pt x="1749" y="32"/>
                  </a:lnTo>
                  <a:lnTo>
                    <a:pt x="1749" y="32"/>
                  </a:lnTo>
                  <a:lnTo>
                    <a:pt x="1749" y="35"/>
                  </a:lnTo>
                  <a:lnTo>
                    <a:pt x="1750" y="39"/>
                  </a:lnTo>
                  <a:lnTo>
                    <a:pt x="1750" y="39"/>
                  </a:lnTo>
                  <a:lnTo>
                    <a:pt x="1769" y="55"/>
                  </a:lnTo>
                  <a:lnTo>
                    <a:pt x="1769" y="55"/>
                  </a:lnTo>
                  <a:lnTo>
                    <a:pt x="1785" y="70"/>
                  </a:lnTo>
                  <a:lnTo>
                    <a:pt x="1785" y="70"/>
                  </a:lnTo>
                  <a:lnTo>
                    <a:pt x="1792" y="77"/>
                  </a:lnTo>
                  <a:lnTo>
                    <a:pt x="1797" y="85"/>
                  </a:lnTo>
                  <a:lnTo>
                    <a:pt x="1797" y="85"/>
                  </a:lnTo>
                  <a:lnTo>
                    <a:pt x="1799" y="92"/>
                  </a:lnTo>
                  <a:lnTo>
                    <a:pt x="1800" y="100"/>
                  </a:lnTo>
                  <a:lnTo>
                    <a:pt x="1800" y="100"/>
                  </a:lnTo>
                  <a:lnTo>
                    <a:pt x="1799" y="107"/>
                  </a:lnTo>
                  <a:lnTo>
                    <a:pt x="1797" y="114"/>
                  </a:lnTo>
                  <a:lnTo>
                    <a:pt x="1794" y="120"/>
                  </a:lnTo>
                  <a:lnTo>
                    <a:pt x="1789" y="127"/>
                  </a:lnTo>
                  <a:lnTo>
                    <a:pt x="1789" y="127"/>
                  </a:lnTo>
                  <a:lnTo>
                    <a:pt x="1784" y="130"/>
                  </a:lnTo>
                  <a:lnTo>
                    <a:pt x="1775" y="134"/>
                  </a:lnTo>
                  <a:lnTo>
                    <a:pt x="1769" y="135"/>
                  </a:lnTo>
                  <a:lnTo>
                    <a:pt x="1760" y="137"/>
                  </a:lnTo>
                  <a:lnTo>
                    <a:pt x="1760" y="137"/>
                  </a:lnTo>
                  <a:lnTo>
                    <a:pt x="1747" y="135"/>
                  </a:lnTo>
                  <a:lnTo>
                    <a:pt x="1735" y="130"/>
                  </a:lnTo>
                  <a:lnTo>
                    <a:pt x="1735" y="130"/>
                  </a:lnTo>
                  <a:lnTo>
                    <a:pt x="1727" y="120"/>
                  </a:lnTo>
                  <a:lnTo>
                    <a:pt x="1719" y="109"/>
                  </a:lnTo>
                  <a:lnTo>
                    <a:pt x="1739" y="95"/>
                  </a:lnTo>
                  <a:lnTo>
                    <a:pt x="1739" y="95"/>
                  </a:lnTo>
                  <a:lnTo>
                    <a:pt x="1744" y="104"/>
                  </a:lnTo>
                  <a:lnTo>
                    <a:pt x="1749" y="109"/>
                  </a:lnTo>
                  <a:lnTo>
                    <a:pt x="1755" y="112"/>
                  </a:lnTo>
                  <a:lnTo>
                    <a:pt x="1760" y="114"/>
                  </a:lnTo>
                  <a:lnTo>
                    <a:pt x="1760" y="114"/>
                  </a:lnTo>
                  <a:lnTo>
                    <a:pt x="1767" y="112"/>
                  </a:lnTo>
                  <a:lnTo>
                    <a:pt x="1772" y="109"/>
                  </a:lnTo>
                  <a:lnTo>
                    <a:pt x="1772" y="109"/>
                  </a:lnTo>
                  <a:lnTo>
                    <a:pt x="1775" y="105"/>
                  </a:lnTo>
                  <a:lnTo>
                    <a:pt x="1775" y="100"/>
                  </a:lnTo>
                  <a:lnTo>
                    <a:pt x="1775" y="100"/>
                  </a:lnTo>
                  <a:lnTo>
                    <a:pt x="1775" y="97"/>
                  </a:lnTo>
                  <a:lnTo>
                    <a:pt x="1772" y="92"/>
                  </a:lnTo>
                  <a:lnTo>
                    <a:pt x="1772" y="92"/>
                  </a:lnTo>
                  <a:lnTo>
                    <a:pt x="1767" y="87"/>
                  </a:lnTo>
                  <a:lnTo>
                    <a:pt x="1759" y="79"/>
                  </a:lnTo>
                  <a:lnTo>
                    <a:pt x="1759" y="79"/>
                  </a:lnTo>
                  <a:lnTo>
                    <a:pt x="1740" y="64"/>
                  </a:lnTo>
                  <a:lnTo>
                    <a:pt x="1730" y="52"/>
                  </a:lnTo>
                  <a:lnTo>
                    <a:pt x="1730" y="52"/>
                  </a:lnTo>
                  <a:lnTo>
                    <a:pt x="1725" y="42"/>
                  </a:lnTo>
                  <a:lnTo>
                    <a:pt x="1724" y="34"/>
                  </a:lnTo>
                  <a:lnTo>
                    <a:pt x="1724" y="34"/>
                  </a:lnTo>
                  <a:lnTo>
                    <a:pt x="1725" y="27"/>
                  </a:lnTo>
                  <a:lnTo>
                    <a:pt x="1727" y="20"/>
                  </a:lnTo>
                  <a:lnTo>
                    <a:pt x="1730" y="15"/>
                  </a:lnTo>
                  <a:lnTo>
                    <a:pt x="1735" y="10"/>
                  </a:lnTo>
                  <a:lnTo>
                    <a:pt x="1735" y="10"/>
                  </a:lnTo>
                  <a:lnTo>
                    <a:pt x="1740" y="5"/>
                  </a:lnTo>
                  <a:lnTo>
                    <a:pt x="1745" y="2"/>
                  </a:lnTo>
                  <a:lnTo>
                    <a:pt x="1752" y="0"/>
                  </a:lnTo>
                  <a:lnTo>
                    <a:pt x="1760" y="0"/>
                  </a:lnTo>
                  <a:lnTo>
                    <a:pt x="1760" y="0"/>
                  </a:lnTo>
                  <a:lnTo>
                    <a:pt x="1769" y="2"/>
                  </a:lnTo>
                  <a:lnTo>
                    <a:pt x="1779" y="5"/>
                  </a:lnTo>
                  <a:lnTo>
                    <a:pt x="1779" y="5"/>
                  </a:lnTo>
                  <a:lnTo>
                    <a:pt x="1787" y="10"/>
                  </a:lnTo>
                  <a:lnTo>
                    <a:pt x="1797" y="20"/>
                  </a:lnTo>
                  <a:lnTo>
                    <a:pt x="1797" y="20"/>
                  </a:lnTo>
                  <a:close/>
                </a:path>
              </a:pathLst>
            </a:custGeom>
            <a:solidFill>
              <a:srgbClr val="F580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grpSp>
      <p:sp>
        <p:nvSpPr>
          <p:cNvPr id="22" name="Google Shape;22;p2"/>
          <p:cNvSpPr/>
          <p:nvPr/>
        </p:nvSpPr>
        <p:spPr>
          <a:xfrm>
            <a:off x="8212933" y="1"/>
            <a:ext cx="931069" cy="1186657"/>
          </a:xfrm>
          <a:custGeom>
            <a:avLst/>
            <a:gdLst/>
            <a:ahLst/>
            <a:cxnLst/>
            <a:rect l="l" t="t" r="r" b="b"/>
            <a:pathLst>
              <a:path w="782" h="897" extrusionOk="0">
                <a:moveTo>
                  <a:pt x="782" y="0"/>
                </a:moveTo>
                <a:lnTo>
                  <a:pt x="0" y="0"/>
                </a:lnTo>
                <a:lnTo>
                  <a:pt x="0" y="0"/>
                </a:lnTo>
                <a:lnTo>
                  <a:pt x="24" y="35"/>
                </a:lnTo>
                <a:lnTo>
                  <a:pt x="49" y="67"/>
                </a:lnTo>
                <a:lnTo>
                  <a:pt x="77" y="97"/>
                </a:lnTo>
                <a:lnTo>
                  <a:pt x="105" y="127"/>
                </a:lnTo>
                <a:lnTo>
                  <a:pt x="135" y="153"/>
                </a:lnTo>
                <a:lnTo>
                  <a:pt x="167" y="177"/>
                </a:lnTo>
                <a:lnTo>
                  <a:pt x="200" y="200"/>
                </a:lnTo>
                <a:lnTo>
                  <a:pt x="235" y="220"/>
                </a:lnTo>
                <a:lnTo>
                  <a:pt x="272" y="238"/>
                </a:lnTo>
                <a:lnTo>
                  <a:pt x="309" y="255"/>
                </a:lnTo>
                <a:lnTo>
                  <a:pt x="347" y="268"/>
                </a:lnTo>
                <a:lnTo>
                  <a:pt x="385" y="280"/>
                </a:lnTo>
                <a:lnTo>
                  <a:pt x="425" y="288"/>
                </a:lnTo>
                <a:lnTo>
                  <a:pt x="465" y="295"/>
                </a:lnTo>
                <a:lnTo>
                  <a:pt x="505" y="298"/>
                </a:lnTo>
                <a:lnTo>
                  <a:pt x="547" y="300"/>
                </a:lnTo>
                <a:lnTo>
                  <a:pt x="547" y="300"/>
                </a:lnTo>
                <a:lnTo>
                  <a:pt x="587" y="298"/>
                </a:lnTo>
                <a:lnTo>
                  <a:pt x="782" y="897"/>
                </a:lnTo>
                <a:lnTo>
                  <a:pt x="782" y="0"/>
                </a:lnTo>
              </a:path>
            </a:pathLst>
          </a:cu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47"/>
        <p:cNvGrpSpPr/>
        <p:nvPr/>
      </p:nvGrpSpPr>
      <p:grpSpPr>
        <a:xfrm>
          <a:off x="0" y="0"/>
          <a:ext cx="0" cy="0"/>
          <a:chOff x="0" y="0"/>
          <a:chExt cx="0" cy="0"/>
        </a:xfrm>
      </p:grpSpPr>
      <p:grpSp>
        <p:nvGrpSpPr>
          <p:cNvPr id="48" name="Google Shape;48;p5"/>
          <p:cNvGrpSpPr/>
          <p:nvPr/>
        </p:nvGrpSpPr>
        <p:grpSpPr>
          <a:xfrm>
            <a:off x="1" y="5348553"/>
            <a:ext cx="9144001" cy="366448"/>
            <a:chOff x="0" y="6418263"/>
            <a:chExt cx="12192001" cy="439738"/>
          </a:xfrm>
        </p:grpSpPr>
        <p:sp>
          <p:nvSpPr>
            <p:cNvPr id="49" name="Google Shape;49;p5"/>
            <p:cNvSpPr/>
            <p:nvPr/>
          </p:nvSpPr>
          <p:spPr>
            <a:xfrm>
              <a:off x="0" y="6418263"/>
              <a:ext cx="11299825" cy="439738"/>
            </a:xfrm>
            <a:custGeom>
              <a:avLst/>
              <a:gdLst/>
              <a:ahLst/>
              <a:cxnLst/>
              <a:rect l="l" t="t" r="r" b="b"/>
              <a:pathLst>
                <a:path w="7118" h="277" extrusionOk="0">
                  <a:moveTo>
                    <a:pt x="7028" y="234"/>
                  </a:moveTo>
                  <a:lnTo>
                    <a:pt x="7028" y="234"/>
                  </a:lnTo>
                  <a:lnTo>
                    <a:pt x="7035" y="227"/>
                  </a:lnTo>
                  <a:lnTo>
                    <a:pt x="7043" y="222"/>
                  </a:lnTo>
                  <a:lnTo>
                    <a:pt x="7053" y="222"/>
                  </a:lnTo>
                  <a:lnTo>
                    <a:pt x="7062" y="224"/>
                  </a:lnTo>
                  <a:lnTo>
                    <a:pt x="7098" y="172"/>
                  </a:lnTo>
                  <a:lnTo>
                    <a:pt x="7098" y="172"/>
                  </a:lnTo>
                  <a:lnTo>
                    <a:pt x="7095" y="165"/>
                  </a:lnTo>
                  <a:lnTo>
                    <a:pt x="7090" y="159"/>
                  </a:lnTo>
                  <a:lnTo>
                    <a:pt x="7088" y="152"/>
                  </a:lnTo>
                  <a:lnTo>
                    <a:pt x="7087" y="145"/>
                  </a:lnTo>
                  <a:lnTo>
                    <a:pt x="7038" y="145"/>
                  </a:lnTo>
                  <a:lnTo>
                    <a:pt x="7038" y="145"/>
                  </a:lnTo>
                  <a:lnTo>
                    <a:pt x="7035" y="154"/>
                  </a:lnTo>
                  <a:lnTo>
                    <a:pt x="7028" y="160"/>
                  </a:lnTo>
                  <a:lnTo>
                    <a:pt x="7020" y="165"/>
                  </a:lnTo>
                  <a:lnTo>
                    <a:pt x="7010" y="167"/>
                  </a:lnTo>
                  <a:lnTo>
                    <a:pt x="7010" y="167"/>
                  </a:lnTo>
                  <a:lnTo>
                    <a:pt x="7005" y="167"/>
                  </a:lnTo>
                  <a:lnTo>
                    <a:pt x="6998" y="165"/>
                  </a:lnTo>
                  <a:lnTo>
                    <a:pt x="6993" y="162"/>
                  </a:lnTo>
                  <a:lnTo>
                    <a:pt x="6990" y="159"/>
                  </a:lnTo>
                  <a:lnTo>
                    <a:pt x="6987" y="154"/>
                  </a:lnTo>
                  <a:lnTo>
                    <a:pt x="6983" y="149"/>
                  </a:lnTo>
                  <a:lnTo>
                    <a:pt x="6982" y="144"/>
                  </a:lnTo>
                  <a:lnTo>
                    <a:pt x="6982" y="139"/>
                  </a:lnTo>
                  <a:lnTo>
                    <a:pt x="6982" y="139"/>
                  </a:lnTo>
                  <a:lnTo>
                    <a:pt x="6982" y="132"/>
                  </a:lnTo>
                  <a:lnTo>
                    <a:pt x="6983" y="127"/>
                  </a:lnTo>
                  <a:lnTo>
                    <a:pt x="6987" y="122"/>
                  </a:lnTo>
                  <a:lnTo>
                    <a:pt x="6990" y="117"/>
                  </a:lnTo>
                  <a:lnTo>
                    <a:pt x="6993" y="114"/>
                  </a:lnTo>
                  <a:lnTo>
                    <a:pt x="6998" y="110"/>
                  </a:lnTo>
                  <a:lnTo>
                    <a:pt x="7005" y="109"/>
                  </a:lnTo>
                  <a:lnTo>
                    <a:pt x="7010" y="109"/>
                  </a:lnTo>
                  <a:lnTo>
                    <a:pt x="7010" y="109"/>
                  </a:lnTo>
                  <a:lnTo>
                    <a:pt x="7020" y="110"/>
                  </a:lnTo>
                  <a:lnTo>
                    <a:pt x="7028" y="115"/>
                  </a:lnTo>
                  <a:lnTo>
                    <a:pt x="7035" y="122"/>
                  </a:lnTo>
                  <a:lnTo>
                    <a:pt x="7038" y="130"/>
                  </a:lnTo>
                  <a:lnTo>
                    <a:pt x="7087" y="130"/>
                  </a:lnTo>
                  <a:lnTo>
                    <a:pt x="7087" y="130"/>
                  </a:lnTo>
                  <a:lnTo>
                    <a:pt x="7090" y="117"/>
                  </a:lnTo>
                  <a:lnTo>
                    <a:pt x="7097" y="107"/>
                  </a:lnTo>
                  <a:lnTo>
                    <a:pt x="7107" y="97"/>
                  </a:lnTo>
                  <a:lnTo>
                    <a:pt x="7118" y="90"/>
                  </a:lnTo>
                  <a:lnTo>
                    <a:pt x="7107" y="55"/>
                  </a:lnTo>
                  <a:lnTo>
                    <a:pt x="7107" y="55"/>
                  </a:lnTo>
                  <a:lnTo>
                    <a:pt x="7097" y="55"/>
                  </a:lnTo>
                  <a:lnTo>
                    <a:pt x="7088" y="50"/>
                  </a:lnTo>
                  <a:lnTo>
                    <a:pt x="7082" y="45"/>
                  </a:lnTo>
                  <a:lnTo>
                    <a:pt x="7077" y="35"/>
                  </a:lnTo>
                  <a:lnTo>
                    <a:pt x="7077" y="35"/>
                  </a:lnTo>
                  <a:lnTo>
                    <a:pt x="7075" y="30"/>
                  </a:lnTo>
                  <a:lnTo>
                    <a:pt x="7075" y="25"/>
                  </a:lnTo>
                  <a:lnTo>
                    <a:pt x="7078" y="15"/>
                  </a:lnTo>
                  <a:lnTo>
                    <a:pt x="7083" y="7"/>
                  </a:lnTo>
                  <a:lnTo>
                    <a:pt x="7092" y="0"/>
                  </a:lnTo>
                  <a:lnTo>
                    <a:pt x="0" y="0"/>
                  </a:lnTo>
                  <a:lnTo>
                    <a:pt x="0" y="277"/>
                  </a:lnTo>
                  <a:lnTo>
                    <a:pt x="7038" y="277"/>
                  </a:lnTo>
                  <a:lnTo>
                    <a:pt x="7038" y="277"/>
                  </a:lnTo>
                  <a:lnTo>
                    <a:pt x="7035" y="274"/>
                  </a:lnTo>
                  <a:lnTo>
                    <a:pt x="7035" y="274"/>
                  </a:lnTo>
                  <a:lnTo>
                    <a:pt x="7030" y="270"/>
                  </a:lnTo>
                  <a:lnTo>
                    <a:pt x="7027" y="265"/>
                  </a:lnTo>
                  <a:lnTo>
                    <a:pt x="7023" y="260"/>
                  </a:lnTo>
                  <a:lnTo>
                    <a:pt x="7023" y="255"/>
                  </a:lnTo>
                  <a:lnTo>
                    <a:pt x="7022" y="250"/>
                  </a:lnTo>
                  <a:lnTo>
                    <a:pt x="7023" y="244"/>
                  </a:lnTo>
                  <a:lnTo>
                    <a:pt x="7025" y="239"/>
                  </a:lnTo>
                  <a:lnTo>
                    <a:pt x="7028" y="234"/>
                  </a:lnTo>
                  <a:lnTo>
                    <a:pt x="7028" y="234"/>
                  </a:lnTo>
                  <a:close/>
                  <a:moveTo>
                    <a:pt x="6933" y="139"/>
                  </a:moveTo>
                  <a:lnTo>
                    <a:pt x="6933" y="139"/>
                  </a:lnTo>
                  <a:lnTo>
                    <a:pt x="6935" y="122"/>
                  </a:lnTo>
                  <a:lnTo>
                    <a:pt x="6938" y="107"/>
                  </a:lnTo>
                  <a:lnTo>
                    <a:pt x="6947" y="95"/>
                  </a:lnTo>
                  <a:lnTo>
                    <a:pt x="6955" y="84"/>
                  </a:lnTo>
                  <a:lnTo>
                    <a:pt x="6967" y="74"/>
                  </a:lnTo>
                  <a:lnTo>
                    <a:pt x="6980" y="67"/>
                  </a:lnTo>
                  <a:lnTo>
                    <a:pt x="6995" y="62"/>
                  </a:lnTo>
                  <a:lnTo>
                    <a:pt x="7010" y="60"/>
                  </a:lnTo>
                  <a:lnTo>
                    <a:pt x="7010" y="60"/>
                  </a:lnTo>
                  <a:lnTo>
                    <a:pt x="7020" y="60"/>
                  </a:lnTo>
                  <a:lnTo>
                    <a:pt x="7028" y="62"/>
                  </a:lnTo>
                  <a:lnTo>
                    <a:pt x="7038" y="65"/>
                  </a:lnTo>
                  <a:lnTo>
                    <a:pt x="7047" y="69"/>
                  </a:lnTo>
                  <a:lnTo>
                    <a:pt x="7053" y="74"/>
                  </a:lnTo>
                  <a:lnTo>
                    <a:pt x="7060" y="79"/>
                  </a:lnTo>
                  <a:lnTo>
                    <a:pt x="7067" y="85"/>
                  </a:lnTo>
                  <a:lnTo>
                    <a:pt x="7073" y="92"/>
                  </a:lnTo>
                  <a:lnTo>
                    <a:pt x="7055" y="110"/>
                  </a:lnTo>
                  <a:lnTo>
                    <a:pt x="7055" y="110"/>
                  </a:lnTo>
                  <a:lnTo>
                    <a:pt x="7047" y="99"/>
                  </a:lnTo>
                  <a:lnTo>
                    <a:pt x="7037" y="92"/>
                  </a:lnTo>
                  <a:lnTo>
                    <a:pt x="7023" y="87"/>
                  </a:lnTo>
                  <a:lnTo>
                    <a:pt x="7010" y="85"/>
                  </a:lnTo>
                  <a:lnTo>
                    <a:pt x="7010" y="85"/>
                  </a:lnTo>
                  <a:lnTo>
                    <a:pt x="7000" y="85"/>
                  </a:lnTo>
                  <a:lnTo>
                    <a:pt x="6990" y="89"/>
                  </a:lnTo>
                  <a:lnTo>
                    <a:pt x="6980" y="94"/>
                  </a:lnTo>
                  <a:lnTo>
                    <a:pt x="6973" y="100"/>
                  </a:lnTo>
                  <a:lnTo>
                    <a:pt x="6967" y="109"/>
                  </a:lnTo>
                  <a:lnTo>
                    <a:pt x="6962" y="117"/>
                  </a:lnTo>
                  <a:lnTo>
                    <a:pt x="6958" y="127"/>
                  </a:lnTo>
                  <a:lnTo>
                    <a:pt x="6957" y="139"/>
                  </a:lnTo>
                  <a:lnTo>
                    <a:pt x="6957" y="139"/>
                  </a:lnTo>
                  <a:lnTo>
                    <a:pt x="6958" y="149"/>
                  </a:lnTo>
                  <a:lnTo>
                    <a:pt x="6962" y="159"/>
                  </a:lnTo>
                  <a:lnTo>
                    <a:pt x="6967" y="167"/>
                  </a:lnTo>
                  <a:lnTo>
                    <a:pt x="6973" y="175"/>
                  </a:lnTo>
                  <a:lnTo>
                    <a:pt x="6980" y="182"/>
                  </a:lnTo>
                  <a:lnTo>
                    <a:pt x="6990" y="187"/>
                  </a:lnTo>
                  <a:lnTo>
                    <a:pt x="7000" y="190"/>
                  </a:lnTo>
                  <a:lnTo>
                    <a:pt x="7010" y="192"/>
                  </a:lnTo>
                  <a:lnTo>
                    <a:pt x="7010" y="192"/>
                  </a:lnTo>
                  <a:lnTo>
                    <a:pt x="7023" y="190"/>
                  </a:lnTo>
                  <a:lnTo>
                    <a:pt x="7037" y="184"/>
                  </a:lnTo>
                  <a:lnTo>
                    <a:pt x="7047" y="177"/>
                  </a:lnTo>
                  <a:lnTo>
                    <a:pt x="7055" y="167"/>
                  </a:lnTo>
                  <a:lnTo>
                    <a:pt x="7073" y="184"/>
                  </a:lnTo>
                  <a:lnTo>
                    <a:pt x="7073" y="184"/>
                  </a:lnTo>
                  <a:lnTo>
                    <a:pt x="7067" y="190"/>
                  </a:lnTo>
                  <a:lnTo>
                    <a:pt x="7060" y="197"/>
                  </a:lnTo>
                  <a:lnTo>
                    <a:pt x="7053" y="202"/>
                  </a:lnTo>
                  <a:lnTo>
                    <a:pt x="7047" y="207"/>
                  </a:lnTo>
                  <a:lnTo>
                    <a:pt x="7038" y="210"/>
                  </a:lnTo>
                  <a:lnTo>
                    <a:pt x="7028" y="214"/>
                  </a:lnTo>
                  <a:lnTo>
                    <a:pt x="7020" y="215"/>
                  </a:lnTo>
                  <a:lnTo>
                    <a:pt x="7010" y="215"/>
                  </a:lnTo>
                  <a:lnTo>
                    <a:pt x="7010" y="215"/>
                  </a:lnTo>
                  <a:lnTo>
                    <a:pt x="6995" y="214"/>
                  </a:lnTo>
                  <a:lnTo>
                    <a:pt x="6980" y="209"/>
                  </a:lnTo>
                  <a:lnTo>
                    <a:pt x="6967" y="202"/>
                  </a:lnTo>
                  <a:lnTo>
                    <a:pt x="6955" y="192"/>
                  </a:lnTo>
                  <a:lnTo>
                    <a:pt x="6947" y="182"/>
                  </a:lnTo>
                  <a:lnTo>
                    <a:pt x="6938" y="169"/>
                  </a:lnTo>
                  <a:lnTo>
                    <a:pt x="6935" y="154"/>
                  </a:lnTo>
                  <a:lnTo>
                    <a:pt x="6933" y="139"/>
                  </a:lnTo>
                  <a:lnTo>
                    <a:pt x="6933" y="139"/>
                  </a:lnTo>
                  <a:close/>
                </a:path>
              </a:pathLst>
            </a:custGeom>
            <a:solidFill>
              <a:srgbClr val="1BA7E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50" name="Google Shape;50;p5"/>
            <p:cNvSpPr/>
            <p:nvPr/>
          </p:nvSpPr>
          <p:spPr>
            <a:xfrm>
              <a:off x="11283950" y="6591300"/>
              <a:ext cx="93663" cy="95250"/>
            </a:xfrm>
            <a:custGeom>
              <a:avLst/>
              <a:gdLst/>
              <a:ahLst/>
              <a:cxnLst/>
              <a:rect l="l" t="t" r="r" b="b"/>
              <a:pathLst>
                <a:path w="59" h="60" extrusionOk="0">
                  <a:moveTo>
                    <a:pt x="30" y="0"/>
                  </a:moveTo>
                  <a:lnTo>
                    <a:pt x="30" y="0"/>
                  </a:lnTo>
                  <a:lnTo>
                    <a:pt x="35" y="0"/>
                  </a:lnTo>
                  <a:lnTo>
                    <a:pt x="42" y="3"/>
                  </a:lnTo>
                  <a:lnTo>
                    <a:pt x="47" y="5"/>
                  </a:lnTo>
                  <a:lnTo>
                    <a:pt x="50" y="8"/>
                  </a:lnTo>
                  <a:lnTo>
                    <a:pt x="54" y="13"/>
                  </a:lnTo>
                  <a:lnTo>
                    <a:pt x="57" y="18"/>
                  </a:lnTo>
                  <a:lnTo>
                    <a:pt x="59" y="23"/>
                  </a:lnTo>
                  <a:lnTo>
                    <a:pt x="59" y="30"/>
                  </a:lnTo>
                  <a:lnTo>
                    <a:pt x="59" y="30"/>
                  </a:lnTo>
                  <a:lnTo>
                    <a:pt x="59" y="35"/>
                  </a:lnTo>
                  <a:lnTo>
                    <a:pt x="57" y="41"/>
                  </a:lnTo>
                  <a:lnTo>
                    <a:pt x="54" y="46"/>
                  </a:lnTo>
                  <a:lnTo>
                    <a:pt x="50" y="50"/>
                  </a:lnTo>
                  <a:lnTo>
                    <a:pt x="47" y="53"/>
                  </a:lnTo>
                  <a:lnTo>
                    <a:pt x="42" y="56"/>
                  </a:lnTo>
                  <a:lnTo>
                    <a:pt x="35" y="58"/>
                  </a:lnTo>
                  <a:lnTo>
                    <a:pt x="30" y="60"/>
                  </a:lnTo>
                  <a:lnTo>
                    <a:pt x="30" y="60"/>
                  </a:lnTo>
                  <a:lnTo>
                    <a:pt x="24" y="58"/>
                  </a:lnTo>
                  <a:lnTo>
                    <a:pt x="19" y="56"/>
                  </a:lnTo>
                  <a:lnTo>
                    <a:pt x="14" y="53"/>
                  </a:lnTo>
                  <a:lnTo>
                    <a:pt x="9" y="50"/>
                  </a:lnTo>
                  <a:lnTo>
                    <a:pt x="5" y="46"/>
                  </a:lnTo>
                  <a:lnTo>
                    <a:pt x="2" y="41"/>
                  </a:lnTo>
                  <a:lnTo>
                    <a:pt x="0" y="35"/>
                  </a:lnTo>
                  <a:lnTo>
                    <a:pt x="0" y="30"/>
                  </a:lnTo>
                  <a:lnTo>
                    <a:pt x="0" y="30"/>
                  </a:lnTo>
                  <a:lnTo>
                    <a:pt x="0" y="23"/>
                  </a:lnTo>
                  <a:lnTo>
                    <a:pt x="2" y="18"/>
                  </a:lnTo>
                  <a:lnTo>
                    <a:pt x="5" y="13"/>
                  </a:lnTo>
                  <a:lnTo>
                    <a:pt x="9" y="8"/>
                  </a:lnTo>
                  <a:lnTo>
                    <a:pt x="14" y="5"/>
                  </a:lnTo>
                  <a:lnTo>
                    <a:pt x="19" y="3"/>
                  </a:lnTo>
                  <a:lnTo>
                    <a:pt x="24" y="0"/>
                  </a:lnTo>
                  <a:lnTo>
                    <a:pt x="30" y="0"/>
                  </a:lnTo>
                  <a:lnTo>
                    <a:pt x="30" y="0"/>
                  </a:lnTo>
                  <a:close/>
                </a:path>
              </a:pathLst>
            </a:custGeom>
            <a:solidFill>
              <a:srgbClr val="F580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51" name="Google Shape;51;p5"/>
            <p:cNvSpPr/>
            <p:nvPr/>
          </p:nvSpPr>
          <p:spPr>
            <a:xfrm>
              <a:off x="11212513" y="6418263"/>
              <a:ext cx="979488" cy="439738"/>
            </a:xfrm>
            <a:custGeom>
              <a:avLst/>
              <a:gdLst/>
              <a:ahLst/>
              <a:cxnLst/>
              <a:rect l="l" t="t" r="r" b="b"/>
              <a:pathLst>
                <a:path w="617" h="277" extrusionOk="0">
                  <a:moveTo>
                    <a:pt x="617" y="0"/>
                  </a:moveTo>
                  <a:lnTo>
                    <a:pt x="54" y="0"/>
                  </a:lnTo>
                  <a:lnTo>
                    <a:pt x="54" y="0"/>
                  </a:lnTo>
                  <a:lnTo>
                    <a:pt x="59" y="4"/>
                  </a:lnTo>
                  <a:lnTo>
                    <a:pt x="64" y="7"/>
                  </a:lnTo>
                  <a:lnTo>
                    <a:pt x="67" y="12"/>
                  </a:lnTo>
                  <a:lnTo>
                    <a:pt x="69" y="17"/>
                  </a:lnTo>
                  <a:lnTo>
                    <a:pt x="69" y="17"/>
                  </a:lnTo>
                  <a:lnTo>
                    <a:pt x="70" y="27"/>
                  </a:lnTo>
                  <a:lnTo>
                    <a:pt x="69" y="37"/>
                  </a:lnTo>
                  <a:lnTo>
                    <a:pt x="65" y="45"/>
                  </a:lnTo>
                  <a:lnTo>
                    <a:pt x="57" y="52"/>
                  </a:lnTo>
                  <a:lnTo>
                    <a:pt x="69" y="87"/>
                  </a:lnTo>
                  <a:lnTo>
                    <a:pt x="69" y="87"/>
                  </a:lnTo>
                  <a:lnTo>
                    <a:pt x="75" y="85"/>
                  </a:lnTo>
                  <a:lnTo>
                    <a:pt x="75" y="85"/>
                  </a:lnTo>
                  <a:lnTo>
                    <a:pt x="85" y="87"/>
                  </a:lnTo>
                  <a:lnTo>
                    <a:pt x="95" y="90"/>
                  </a:lnTo>
                  <a:lnTo>
                    <a:pt x="104" y="95"/>
                  </a:lnTo>
                  <a:lnTo>
                    <a:pt x="112" y="100"/>
                  </a:lnTo>
                  <a:lnTo>
                    <a:pt x="119" y="109"/>
                  </a:lnTo>
                  <a:lnTo>
                    <a:pt x="124" y="117"/>
                  </a:lnTo>
                  <a:lnTo>
                    <a:pt x="127" y="127"/>
                  </a:lnTo>
                  <a:lnTo>
                    <a:pt x="127" y="139"/>
                  </a:lnTo>
                  <a:lnTo>
                    <a:pt x="127" y="139"/>
                  </a:lnTo>
                  <a:lnTo>
                    <a:pt x="127" y="149"/>
                  </a:lnTo>
                  <a:lnTo>
                    <a:pt x="124" y="159"/>
                  </a:lnTo>
                  <a:lnTo>
                    <a:pt x="119" y="167"/>
                  </a:lnTo>
                  <a:lnTo>
                    <a:pt x="112" y="175"/>
                  </a:lnTo>
                  <a:lnTo>
                    <a:pt x="104" y="182"/>
                  </a:lnTo>
                  <a:lnTo>
                    <a:pt x="95" y="185"/>
                  </a:lnTo>
                  <a:lnTo>
                    <a:pt x="85" y="189"/>
                  </a:lnTo>
                  <a:lnTo>
                    <a:pt x="75" y="190"/>
                  </a:lnTo>
                  <a:lnTo>
                    <a:pt x="75" y="190"/>
                  </a:lnTo>
                  <a:lnTo>
                    <a:pt x="67" y="190"/>
                  </a:lnTo>
                  <a:lnTo>
                    <a:pt x="60" y="187"/>
                  </a:lnTo>
                  <a:lnTo>
                    <a:pt x="54" y="185"/>
                  </a:lnTo>
                  <a:lnTo>
                    <a:pt x="47" y="182"/>
                  </a:lnTo>
                  <a:lnTo>
                    <a:pt x="10" y="232"/>
                  </a:lnTo>
                  <a:lnTo>
                    <a:pt x="10" y="232"/>
                  </a:lnTo>
                  <a:lnTo>
                    <a:pt x="15" y="240"/>
                  </a:lnTo>
                  <a:lnTo>
                    <a:pt x="17" y="249"/>
                  </a:lnTo>
                  <a:lnTo>
                    <a:pt x="17" y="259"/>
                  </a:lnTo>
                  <a:lnTo>
                    <a:pt x="12" y="267"/>
                  </a:lnTo>
                  <a:lnTo>
                    <a:pt x="12" y="267"/>
                  </a:lnTo>
                  <a:lnTo>
                    <a:pt x="7" y="274"/>
                  </a:lnTo>
                  <a:lnTo>
                    <a:pt x="0" y="277"/>
                  </a:lnTo>
                  <a:lnTo>
                    <a:pt x="617" y="277"/>
                  </a:lnTo>
                  <a:lnTo>
                    <a:pt x="617" y="0"/>
                  </a:lnTo>
                  <a:close/>
                </a:path>
              </a:pathLst>
            </a:custGeom>
            <a:solidFill>
              <a:srgbClr val="F580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grpSp>
      <p:sp>
        <p:nvSpPr>
          <p:cNvPr id="52" name="Google Shape;52;p5"/>
          <p:cNvSpPr txBox="1">
            <a:spLocks noGrp="1"/>
          </p:cNvSpPr>
          <p:nvPr>
            <p:ph type="title"/>
          </p:nvPr>
        </p:nvSpPr>
        <p:spPr>
          <a:xfrm>
            <a:off x="3195949" y="304272"/>
            <a:ext cx="2752106" cy="427303"/>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rgbClr val="1AA7E0"/>
              </a:buClr>
              <a:buSzPts val="4000"/>
              <a:buFont typeface="Oswald"/>
              <a:buNone/>
              <a:defRPr sz="3000" b="0" i="0" u="none" strike="noStrike" cap="none">
                <a:solidFill>
                  <a:srgbClr val="1AA7E0"/>
                </a:solidFill>
                <a:latin typeface="Oswald"/>
                <a:ea typeface="Oswald"/>
                <a:cs typeface="Oswald"/>
                <a:sym typeface="Oswald"/>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3" name="Google Shape;53;p5"/>
          <p:cNvSpPr txBox="1">
            <a:spLocks noGrp="1"/>
          </p:cNvSpPr>
          <p:nvPr>
            <p:ph type="dt" idx="10"/>
          </p:nvPr>
        </p:nvSpPr>
        <p:spPr>
          <a:xfrm>
            <a:off x="628650" y="5366231"/>
            <a:ext cx="20574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4" name="Google Shape;54;p5"/>
          <p:cNvSpPr txBox="1">
            <a:spLocks noGrp="1"/>
          </p:cNvSpPr>
          <p:nvPr>
            <p:ph type="ftr" idx="11"/>
          </p:nvPr>
        </p:nvSpPr>
        <p:spPr>
          <a:xfrm>
            <a:off x="3028950" y="5366231"/>
            <a:ext cx="30861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55" name="Google Shape;55;p5"/>
          <p:cNvSpPr txBox="1">
            <a:spLocks noGrp="1"/>
          </p:cNvSpPr>
          <p:nvPr>
            <p:ph type="sldNum" idx="12"/>
          </p:nvPr>
        </p:nvSpPr>
        <p:spPr>
          <a:xfrm>
            <a:off x="6457950" y="5366231"/>
            <a:ext cx="20574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PT Sans"/>
                <a:ea typeface="PT Sans"/>
                <a:cs typeface="PT Sans"/>
                <a:sym typeface="PT Sans"/>
              </a:defRPr>
            </a:lvl1pPr>
            <a:lvl2pPr marL="0" marR="0" lvl="1" indent="0" algn="r" rtl="0">
              <a:spcBef>
                <a:spcPts val="0"/>
              </a:spcBef>
              <a:buNone/>
              <a:defRPr sz="900">
                <a:solidFill>
                  <a:srgbClr val="888888"/>
                </a:solidFill>
                <a:latin typeface="PT Sans"/>
                <a:ea typeface="PT Sans"/>
                <a:cs typeface="PT Sans"/>
                <a:sym typeface="PT Sans"/>
              </a:defRPr>
            </a:lvl2pPr>
            <a:lvl3pPr marL="0" marR="0" lvl="2" indent="0" algn="r" rtl="0">
              <a:spcBef>
                <a:spcPts val="0"/>
              </a:spcBef>
              <a:buNone/>
              <a:defRPr sz="900">
                <a:solidFill>
                  <a:srgbClr val="888888"/>
                </a:solidFill>
                <a:latin typeface="PT Sans"/>
                <a:ea typeface="PT Sans"/>
                <a:cs typeface="PT Sans"/>
                <a:sym typeface="PT Sans"/>
              </a:defRPr>
            </a:lvl3pPr>
            <a:lvl4pPr marL="0" marR="0" lvl="3" indent="0" algn="r" rtl="0">
              <a:spcBef>
                <a:spcPts val="0"/>
              </a:spcBef>
              <a:buNone/>
              <a:defRPr sz="900">
                <a:solidFill>
                  <a:srgbClr val="888888"/>
                </a:solidFill>
                <a:latin typeface="PT Sans"/>
                <a:ea typeface="PT Sans"/>
                <a:cs typeface="PT Sans"/>
                <a:sym typeface="PT Sans"/>
              </a:defRPr>
            </a:lvl4pPr>
            <a:lvl5pPr marL="0" marR="0" lvl="4" indent="0" algn="r" rtl="0">
              <a:spcBef>
                <a:spcPts val="0"/>
              </a:spcBef>
              <a:buNone/>
              <a:defRPr sz="900">
                <a:solidFill>
                  <a:srgbClr val="888888"/>
                </a:solidFill>
                <a:latin typeface="PT Sans"/>
                <a:ea typeface="PT Sans"/>
                <a:cs typeface="PT Sans"/>
                <a:sym typeface="PT Sans"/>
              </a:defRPr>
            </a:lvl5pPr>
            <a:lvl6pPr marL="0" marR="0" lvl="5" indent="0" algn="r" rtl="0">
              <a:spcBef>
                <a:spcPts val="0"/>
              </a:spcBef>
              <a:buNone/>
              <a:defRPr sz="900">
                <a:solidFill>
                  <a:srgbClr val="888888"/>
                </a:solidFill>
                <a:latin typeface="PT Sans"/>
                <a:ea typeface="PT Sans"/>
                <a:cs typeface="PT Sans"/>
                <a:sym typeface="PT Sans"/>
              </a:defRPr>
            </a:lvl6pPr>
            <a:lvl7pPr marL="0" marR="0" lvl="6" indent="0" algn="r" rtl="0">
              <a:spcBef>
                <a:spcPts val="0"/>
              </a:spcBef>
              <a:buNone/>
              <a:defRPr sz="900">
                <a:solidFill>
                  <a:srgbClr val="888888"/>
                </a:solidFill>
                <a:latin typeface="PT Sans"/>
                <a:ea typeface="PT Sans"/>
                <a:cs typeface="PT Sans"/>
                <a:sym typeface="PT Sans"/>
              </a:defRPr>
            </a:lvl7pPr>
            <a:lvl8pPr marL="0" marR="0" lvl="7" indent="0" algn="r" rtl="0">
              <a:spcBef>
                <a:spcPts val="0"/>
              </a:spcBef>
              <a:buNone/>
              <a:defRPr sz="900">
                <a:solidFill>
                  <a:srgbClr val="888888"/>
                </a:solidFill>
                <a:latin typeface="PT Sans"/>
                <a:ea typeface="PT Sans"/>
                <a:cs typeface="PT Sans"/>
                <a:sym typeface="PT Sans"/>
              </a:defRPr>
            </a:lvl8pPr>
            <a:lvl9pPr marL="0" marR="0" lvl="8" indent="0" algn="r" rtl="0">
              <a:spcBef>
                <a:spcPts val="0"/>
              </a:spcBef>
              <a:buNone/>
              <a:defRPr sz="900">
                <a:solidFill>
                  <a:srgbClr val="888888"/>
                </a:solidFill>
                <a:latin typeface="PT Sans"/>
                <a:ea typeface="PT Sans"/>
                <a:cs typeface="PT Sans"/>
                <a:sym typeface="PT Sans"/>
              </a:defRPr>
            </a:lvl9pPr>
          </a:lstStyle>
          <a:p>
            <a:fld id="{00000000-1234-1234-1234-123412341234}" type="slidenum">
              <a:rPr lang="en-US" smtClean="0"/>
              <a:pPr/>
              <a:t>‹#›</a:t>
            </a:fld>
            <a:endParaRPr lang="en-US" dirty="0"/>
          </a:p>
        </p:txBody>
      </p:sp>
      <p:grpSp>
        <p:nvGrpSpPr>
          <p:cNvPr id="56" name="Google Shape;56;p5"/>
          <p:cNvGrpSpPr/>
          <p:nvPr/>
        </p:nvGrpSpPr>
        <p:grpSpPr>
          <a:xfrm>
            <a:off x="339330" y="5388240"/>
            <a:ext cx="779860" cy="254000"/>
            <a:chOff x="452438" y="6465888"/>
            <a:chExt cx="1039813" cy="304800"/>
          </a:xfrm>
        </p:grpSpPr>
        <p:sp>
          <p:nvSpPr>
            <p:cNvPr id="57" name="Google Shape;57;p5"/>
            <p:cNvSpPr/>
            <p:nvPr/>
          </p:nvSpPr>
          <p:spPr>
            <a:xfrm>
              <a:off x="504825" y="6465888"/>
              <a:ext cx="225425" cy="304800"/>
            </a:xfrm>
            <a:custGeom>
              <a:avLst/>
              <a:gdLst/>
              <a:ahLst/>
              <a:cxnLst/>
              <a:rect l="l" t="t" r="r" b="b"/>
              <a:pathLst>
                <a:path w="142" h="192" extrusionOk="0">
                  <a:moveTo>
                    <a:pt x="107" y="60"/>
                  </a:moveTo>
                  <a:lnTo>
                    <a:pt x="107" y="60"/>
                  </a:lnTo>
                  <a:lnTo>
                    <a:pt x="114" y="62"/>
                  </a:lnTo>
                  <a:lnTo>
                    <a:pt x="120" y="64"/>
                  </a:lnTo>
                  <a:lnTo>
                    <a:pt x="127" y="67"/>
                  </a:lnTo>
                  <a:lnTo>
                    <a:pt x="132" y="70"/>
                  </a:lnTo>
                  <a:lnTo>
                    <a:pt x="135" y="75"/>
                  </a:lnTo>
                  <a:lnTo>
                    <a:pt x="139" y="82"/>
                  </a:lnTo>
                  <a:lnTo>
                    <a:pt x="142" y="89"/>
                  </a:lnTo>
                  <a:lnTo>
                    <a:pt x="142" y="95"/>
                  </a:lnTo>
                  <a:lnTo>
                    <a:pt x="142" y="95"/>
                  </a:lnTo>
                  <a:lnTo>
                    <a:pt x="142" y="104"/>
                  </a:lnTo>
                  <a:lnTo>
                    <a:pt x="139" y="110"/>
                  </a:lnTo>
                  <a:lnTo>
                    <a:pt x="135" y="115"/>
                  </a:lnTo>
                  <a:lnTo>
                    <a:pt x="132" y="120"/>
                  </a:lnTo>
                  <a:lnTo>
                    <a:pt x="127" y="125"/>
                  </a:lnTo>
                  <a:lnTo>
                    <a:pt x="120" y="129"/>
                  </a:lnTo>
                  <a:lnTo>
                    <a:pt x="114" y="130"/>
                  </a:lnTo>
                  <a:lnTo>
                    <a:pt x="107" y="132"/>
                  </a:lnTo>
                  <a:lnTo>
                    <a:pt x="107" y="132"/>
                  </a:lnTo>
                  <a:lnTo>
                    <a:pt x="97" y="130"/>
                  </a:lnTo>
                  <a:lnTo>
                    <a:pt x="87" y="125"/>
                  </a:lnTo>
                  <a:lnTo>
                    <a:pt x="62" y="160"/>
                  </a:lnTo>
                  <a:lnTo>
                    <a:pt x="62" y="160"/>
                  </a:lnTo>
                  <a:lnTo>
                    <a:pt x="65" y="165"/>
                  </a:lnTo>
                  <a:lnTo>
                    <a:pt x="67" y="172"/>
                  </a:lnTo>
                  <a:lnTo>
                    <a:pt x="67" y="179"/>
                  </a:lnTo>
                  <a:lnTo>
                    <a:pt x="64" y="184"/>
                  </a:lnTo>
                  <a:lnTo>
                    <a:pt x="64" y="184"/>
                  </a:lnTo>
                  <a:lnTo>
                    <a:pt x="59" y="190"/>
                  </a:lnTo>
                  <a:lnTo>
                    <a:pt x="50" y="192"/>
                  </a:lnTo>
                  <a:lnTo>
                    <a:pt x="44" y="192"/>
                  </a:lnTo>
                  <a:lnTo>
                    <a:pt x="35" y="189"/>
                  </a:lnTo>
                  <a:lnTo>
                    <a:pt x="35" y="189"/>
                  </a:lnTo>
                  <a:lnTo>
                    <a:pt x="30" y="184"/>
                  </a:lnTo>
                  <a:lnTo>
                    <a:pt x="29" y="175"/>
                  </a:lnTo>
                  <a:lnTo>
                    <a:pt x="29" y="169"/>
                  </a:lnTo>
                  <a:lnTo>
                    <a:pt x="32" y="160"/>
                  </a:lnTo>
                  <a:lnTo>
                    <a:pt x="32" y="160"/>
                  </a:lnTo>
                  <a:lnTo>
                    <a:pt x="35" y="157"/>
                  </a:lnTo>
                  <a:lnTo>
                    <a:pt x="42" y="154"/>
                  </a:lnTo>
                  <a:lnTo>
                    <a:pt x="49" y="152"/>
                  </a:lnTo>
                  <a:lnTo>
                    <a:pt x="55" y="154"/>
                  </a:lnTo>
                  <a:lnTo>
                    <a:pt x="80" y="119"/>
                  </a:lnTo>
                  <a:lnTo>
                    <a:pt x="80" y="119"/>
                  </a:lnTo>
                  <a:lnTo>
                    <a:pt x="74" y="110"/>
                  </a:lnTo>
                  <a:lnTo>
                    <a:pt x="72" y="100"/>
                  </a:lnTo>
                  <a:lnTo>
                    <a:pt x="39" y="100"/>
                  </a:lnTo>
                  <a:lnTo>
                    <a:pt x="39" y="100"/>
                  </a:lnTo>
                  <a:lnTo>
                    <a:pt x="37" y="107"/>
                  </a:lnTo>
                  <a:lnTo>
                    <a:pt x="32" y="112"/>
                  </a:lnTo>
                  <a:lnTo>
                    <a:pt x="27" y="115"/>
                  </a:lnTo>
                  <a:lnTo>
                    <a:pt x="20" y="115"/>
                  </a:lnTo>
                  <a:lnTo>
                    <a:pt x="20" y="115"/>
                  </a:lnTo>
                  <a:lnTo>
                    <a:pt x="12" y="114"/>
                  </a:lnTo>
                  <a:lnTo>
                    <a:pt x="5" y="110"/>
                  </a:lnTo>
                  <a:lnTo>
                    <a:pt x="2" y="104"/>
                  </a:lnTo>
                  <a:lnTo>
                    <a:pt x="0" y="95"/>
                  </a:lnTo>
                  <a:lnTo>
                    <a:pt x="0" y="95"/>
                  </a:lnTo>
                  <a:lnTo>
                    <a:pt x="2" y="89"/>
                  </a:lnTo>
                  <a:lnTo>
                    <a:pt x="5" y="82"/>
                  </a:lnTo>
                  <a:lnTo>
                    <a:pt x="12" y="77"/>
                  </a:lnTo>
                  <a:lnTo>
                    <a:pt x="20" y="75"/>
                  </a:lnTo>
                  <a:lnTo>
                    <a:pt x="20" y="75"/>
                  </a:lnTo>
                  <a:lnTo>
                    <a:pt x="27" y="77"/>
                  </a:lnTo>
                  <a:lnTo>
                    <a:pt x="32" y="80"/>
                  </a:lnTo>
                  <a:lnTo>
                    <a:pt x="37" y="85"/>
                  </a:lnTo>
                  <a:lnTo>
                    <a:pt x="39" y="90"/>
                  </a:lnTo>
                  <a:lnTo>
                    <a:pt x="72" y="90"/>
                  </a:lnTo>
                  <a:lnTo>
                    <a:pt x="72" y="90"/>
                  </a:lnTo>
                  <a:lnTo>
                    <a:pt x="74" y="82"/>
                  </a:lnTo>
                  <a:lnTo>
                    <a:pt x="79" y="74"/>
                  </a:lnTo>
                  <a:lnTo>
                    <a:pt x="85" y="69"/>
                  </a:lnTo>
                  <a:lnTo>
                    <a:pt x="92" y="64"/>
                  </a:lnTo>
                  <a:lnTo>
                    <a:pt x="85" y="40"/>
                  </a:lnTo>
                  <a:lnTo>
                    <a:pt x="85" y="40"/>
                  </a:lnTo>
                  <a:lnTo>
                    <a:pt x="79" y="40"/>
                  </a:lnTo>
                  <a:lnTo>
                    <a:pt x="72" y="37"/>
                  </a:lnTo>
                  <a:lnTo>
                    <a:pt x="69" y="32"/>
                  </a:lnTo>
                  <a:lnTo>
                    <a:pt x="65" y="27"/>
                  </a:lnTo>
                  <a:lnTo>
                    <a:pt x="65" y="27"/>
                  </a:lnTo>
                  <a:lnTo>
                    <a:pt x="64" y="19"/>
                  </a:lnTo>
                  <a:lnTo>
                    <a:pt x="65" y="12"/>
                  </a:lnTo>
                  <a:lnTo>
                    <a:pt x="70" y="5"/>
                  </a:lnTo>
                  <a:lnTo>
                    <a:pt x="77" y="2"/>
                  </a:lnTo>
                  <a:lnTo>
                    <a:pt x="77" y="2"/>
                  </a:lnTo>
                  <a:lnTo>
                    <a:pt x="85" y="0"/>
                  </a:lnTo>
                  <a:lnTo>
                    <a:pt x="92" y="2"/>
                  </a:lnTo>
                  <a:lnTo>
                    <a:pt x="99" y="7"/>
                  </a:lnTo>
                  <a:lnTo>
                    <a:pt x="102" y="14"/>
                  </a:lnTo>
                  <a:lnTo>
                    <a:pt x="102" y="14"/>
                  </a:lnTo>
                  <a:lnTo>
                    <a:pt x="104" y="20"/>
                  </a:lnTo>
                  <a:lnTo>
                    <a:pt x="102" y="27"/>
                  </a:lnTo>
                  <a:lnTo>
                    <a:pt x="99" y="32"/>
                  </a:lnTo>
                  <a:lnTo>
                    <a:pt x="94" y="37"/>
                  </a:lnTo>
                  <a:lnTo>
                    <a:pt x="102" y="60"/>
                  </a:lnTo>
                  <a:lnTo>
                    <a:pt x="102" y="60"/>
                  </a:lnTo>
                  <a:lnTo>
                    <a:pt x="107" y="60"/>
                  </a:lnTo>
                  <a:lnTo>
                    <a:pt x="107" y="60"/>
                  </a:lnTo>
                  <a:close/>
                  <a:moveTo>
                    <a:pt x="107" y="75"/>
                  </a:moveTo>
                  <a:lnTo>
                    <a:pt x="107" y="75"/>
                  </a:lnTo>
                  <a:lnTo>
                    <a:pt x="114" y="77"/>
                  </a:lnTo>
                  <a:lnTo>
                    <a:pt x="120" y="82"/>
                  </a:lnTo>
                  <a:lnTo>
                    <a:pt x="125" y="89"/>
                  </a:lnTo>
                  <a:lnTo>
                    <a:pt x="127" y="95"/>
                  </a:lnTo>
                  <a:lnTo>
                    <a:pt x="127" y="95"/>
                  </a:lnTo>
                  <a:lnTo>
                    <a:pt x="125" y="104"/>
                  </a:lnTo>
                  <a:lnTo>
                    <a:pt x="120" y="110"/>
                  </a:lnTo>
                  <a:lnTo>
                    <a:pt x="114" y="114"/>
                  </a:lnTo>
                  <a:lnTo>
                    <a:pt x="107" y="115"/>
                  </a:lnTo>
                  <a:lnTo>
                    <a:pt x="107" y="115"/>
                  </a:lnTo>
                  <a:lnTo>
                    <a:pt x="99" y="114"/>
                  </a:lnTo>
                  <a:lnTo>
                    <a:pt x="92" y="110"/>
                  </a:lnTo>
                  <a:lnTo>
                    <a:pt x="89" y="104"/>
                  </a:lnTo>
                  <a:lnTo>
                    <a:pt x="87" y="95"/>
                  </a:lnTo>
                  <a:lnTo>
                    <a:pt x="87" y="95"/>
                  </a:lnTo>
                  <a:lnTo>
                    <a:pt x="89" y="89"/>
                  </a:lnTo>
                  <a:lnTo>
                    <a:pt x="92" y="82"/>
                  </a:lnTo>
                  <a:lnTo>
                    <a:pt x="99" y="77"/>
                  </a:lnTo>
                  <a:lnTo>
                    <a:pt x="107" y="75"/>
                  </a:lnTo>
                  <a:lnTo>
                    <a:pt x="107" y="7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58" name="Google Shape;58;p5"/>
            <p:cNvSpPr/>
            <p:nvPr/>
          </p:nvSpPr>
          <p:spPr>
            <a:xfrm>
              <a:off x="741363" y="6521450"/>
              <a:ext cx="750888" cy="190500"/>
            </a:xfrm>
            <a:custGeom>
              <a:avLst/>
              <a:gdLst/>
              <a:ahLst/>
              <a:cxnLst/>
              <a:rect l="l" t="t" r="r" b="b"/>
              <a:pathLst>
                <a:path w="473" h="120" extrusionOk="0">
                  <a:moveTo>
                    <a:pt x="0" y="27"/>
                  </a:moveTo>
                  <a:lnTo>
                    <a:pt x="18" y="27"/>
                  </a:lnTo>
                  <a:lnTo>
                    <a:pt x="18" y="35"/>
                  </a:lnTo>
                  <a:lnTo>
                    <a:pt x="18" y="35"/>
                  </a:lnTo>
                  <a:lnTo>
                    <a:pt x="23" y="30"/>
                  </a:lnTo>
                  <a:lnTo>
                    <a:pt x="28" y="27"/>
                  </a:lnTo>
                  <a:lnTo>
                    <a:pt x="28" y="27"/>
                  </a:lnTo>
                  <a:lnTo>
                    <a:pt x="33" y="25"/>
                  </a:lnTo>
                  <a:lnTo>
                    <a:pt x="40" y="25"/>
                  </a:lnTo>
                  <a:lnTo>
                    <a:pt x="40" y="25"/>
                  </a:lnTo>
                  <a:lnTo>
                    <a:pt x="45" y="25"/>
                  </a:lnTo>
                  <a:lnTo>
                    <a:pt x="51" y="29"/>
                  </a:lnTo>
                  <a:lnTo>
                    <a:pt x="51" y="29"/>
                  </a:lnTo>
                  <a:lnTo>
                    <a:pt x="55" y="32"/>
                  </a:lnTo>
                  <a:lnTo>
                    <a:pt x="60" y="37"/>
                  </a:lnTo>
                  <a:lnTo>
                    <a:pt x="60" y="37"/>
                  </a:lnTo>
                  <a:lnTo>
                    <a:pt x="63" y="32"/>
                  </a:lnTo>
                  <a:lnTo>
                    <a:pt x="70" y="29"/>
                  </a:lnTo>
                  <a:lnTo>
                    <a:pt x="70" y="29"/>
                  </a:lnTo>
                  <a:lnTo>
                    <a:pt x="75" y="25"/>
                  </a:lnTo>
                  <a:lnTo>
                    <a:pt x="81" y="25"/>
                  </a:lnTo>
                  <a:lnTo>
                    <a:pt x="81" y="25"/>
                  </a:lnTo>
                  <a:lnTo>
                    <a:pt x="90" y="25"/>
                  </a:lnTo>
                  <a:lnTo>
                    <a:pt x="95" y="29"/>
                  </a:lnTo>
                  <a:lnTo>
                    <a:pt x="95" y="29"/>
                  </a:lnTo>
                  <a:lnTo>
                    <a:pt x="100" y="32"/>
                  </a:lnTo>
                  <a:lnTo>
                    <a:pt x="103" y="37"/>
                  </a:lnTo>
                  <a:lnTo>
                    <a:pt x="103" y="37"/>
                  </a:lnTo>
                  <a:lnTo>
                    <a:pt x="105" y="45"/>
                  </a:lnTo>
                  <a:lnTo>
                    <a:pt x="105" y="55"/>
                  </a:lnTo>
                  <a:lnTo>
                    <a:pt x="105" y="95"/>
                  </a:lnTo>
                  <a:lnTo>
                    <a:pt x="88" y="95"/>
                  </a:lnTo>
                  <a:lnTo>
                    <a:pt x="88" y="60"/>
                  </a:lnTo>
                  <a:lnTo>
                    <a:pt x="88" y="60"/>
                  </a:lnTo>
                  <a:lnTo>
                    <a:pt x="88" y="50"/>
                  </a:lnTo>
                  <a:lnTo>
                    <a:pt x="85" y="45"/>
                  </a:lnTo>
                  <a:lnTo>
                    <a:pt x="85" y="45"/>
                  </a:lnTo>
                  <a:lnTo>
                    <a:pt x="81" y="42"/>
                  </a:lnTo>
                  <a:lnTo>
                    <a:pt x="76" y="40"/>
                  </a:lnTo>
                  <a:lnTo>
                    <a:pt x="76" y="40"/>
                  </a:lnTo>
                  <a:lnTo>
                    <a:pt x="73" y="42"/>
                  </a:lnTo>
                  <a:lnTo>
                    <a:pt x="68" y="44"/>
                  </a:lnTo>
                  <a:lnTo>
                    <a:pt x="68" y="44"/>
                  </a:lnTo>
                  <a:lnTo>
                    <a:pt x="65" y="47"/>
                  </a:lnTo>
                  <a:lnTo>
                    <a:pt x="63" y="50"/>
                  </a:lnTo>
                  <a:lnTo>
                    <a:pt x="63" y="50"/>
                  </a:lnTo>
                  <a:lnTo>
                    <a:pt x="61" y="55"/>
                  </a:lnTo>
                  <a:lnTo>
                    <a:pt x="61" y="64"/>
                  </a:lnTo>
                  <a:lnTo>
                    <a:pt x="61" y="95"/>
                  </a:lnTo>
                  <a:lnTo>
                    <a:pt x="45" y="95"/>
                  </a:lnTo>
                  <a:lnTo>
                    <a:pt x="45" y="62"/>
                  </a:lnTo>
                  <a:lnTo>
                    <a:pt x="45" y="62"/>
                  </a:lnTo>
                  <a:lnTo>
                    <a:pt x="43" y="49"/>
                  </a:lnTo>
                  <a:lnTo>
                    <a:pt x="43" y="49"/>
                  </a:lnTo>
                  <a:lnTo>
                    <a:pt x="41" y="45"/>
                  </a:lnTo>
                  <a:lnTo>
                    <a:pt x="40" y="42"/>
                  </a:lnTo>
                  <a:lnTo>
                    <a:pt x="40" y="42"/>
                  </a:lnTo>
                  <a:lnTo>
                    <a:pt x="36" y="42"/>
                  </a:lnTo>
                  <a:lnTo>
                    <a:pt x="33" y="40"/>
                  </a:lnTo>
                  <a:lnTo>
                    <a:pt x="33" y="40"/>
                  </a:lnTo>
                  <a:lnTo>
                    <a:pt x="28" y="42"/>
                  </a:lnTo>
                  <a:lnTo>
                    <a:pt x="25" y="44"/>
                  </a:lnTo>
                  <a:lnTo>
                    <a:pt x="25" y="44"/>
                  </a:lnTo>
                  <a:lnTo>
                    <a:pt x="21" y="47"/>
                  </a:lnTo>
                  <a:lnTo>
                    <a:pt x="20" y="50"/>
                  </a:lnTo>
                  <a:lnTo>
                    <a:pt x="20" y="50"/>
                  </a:lnTo>
                  <a:lnTo>
                    <a:pt x="18" y="57"/>
                  </a:lnTo>
                  <a:lnTo>
                    <a:pt x="18" y="65"/>
                  </a:lnTo>
                  <a:lnTo>
                    <a:pt x="18" y="95"/>
                  </a:lnTo>
                  <a:lnTo>
                    <a:pt x="0" y="95"/>
                  </a:lnTo>
                  <a:lnTo>
                    <a:pt x="0" y="27"/>
                  </a:lnTo>
                  <a:lnTo>
                    <a:pt x="0" y="27"/>
                  </a:lnTo>
                  <a:close/>
                  <a:moveTo>
                    <a:pt x="455" y="0"/>
                  </a:moveTo>
                  <a:lnTo>
                    <a:pt x="473" y="0"/>
                  </a:lnTo>
                  <a:lnTo>
                    <a:pt x="473" y="95"/>
                  </a:lnTo>
                  <a:lnTo>
                    <a:pt x="455" y="95"/>
                  </a:lnTo>
                  <a:lnTo>
                    <a:pt x="455" y="87"/>
                  </a:lnTo>
                  <a:lnTo>
                    <a:pt x="455" y="87"/>
                  </a:lnTo>
                  <a:lnTo>
                    <a:pt x="450" y="92"/>
                  </a:lnTo>
                  <a:lnTo>
                    <a:pt x="445" y="95"/>
                  </a:lnTo>
                  <a:lnTo>
                    <a:pt x="445" y="95"/>
                  </a:lnTo>
                  <a:lnTo>
                    <a:pt x="440" y="97"/>
                  </a:lnTo>
                  <a:lnTo>
                    <a:pt x="435" y="97"/>
                  </a:lnTo>
                  <a:lnTo>
                    <a:pt x="435" y="97"/>
                  </a:lnTo>
                  <a:lnTo>
                    <a:pt x="428" y="95"/>
                  </a:lnTo>
                  <a:lnTo>
                    <a:pt x="421" y="94"/>
                  </a:lnTo>
                  <a:lnTo>
                    <a:pt x="416" y="90"/>
                  </a:lnTo>
                  <a:lnTo>
                    <a:pt x="411" y="87"/>
                  </a:lnTo>
                  <a:lnTo>
                    <a:pt x="411" y="87"/>
                  </a:lnTo>
                  <a:lnTo>
                    <a:pt x="406" y="80"/>
                  </a:lnTo>
                  <a:lnTo>
                    <a:pt x="405" y="75"/>
                  </a:lnTo>
                  <a:lnTo>
                    <a:pt x="403" y="69"/>
                  </a:lnTo>
                  <a:lnTo>
                    <a:pt x="401" y="60"/>
                  </a:lnTo>
                  <a:lnTo>
                    <a:pt x="401" y="60"/>
                  </a:lnTo>
                  <a:lnTo>
                    <a:pt x="403" y="54"/>
                  </a:lnTo>
                  <a:lnTo>
                    <a:pt x="405" y="47"/>
                  </a:lnTo>
                  <a:lnTo>
                    <a:pt x="406" y="40"/>
                  </a:lnTo>
                  <a:lnTo>
                    <a:pt x="411" y="35"/>
                  </a:lnTo>
                  <a:lnTo>
                    <a:pt x="411" y="35"/>
                  </a:lnTo>
                  <a:lnTo>
                    <a:pt x="416" y="30"/>
                  </a:lnTo>
                  <a:lnTo>
                    <a:pt x="421" y="27"/>
                  </a:lnTo>
                  <a:lnTo>
                    <a:pt x="428" y="25"/>
                  </a:lnTo>
                  <a:lnTo>
                    <a:pt x="433" y="25"/>
                  </a:lnTo>
                  <a:lnTo>
                    <a:pt x="433" y="25"/>
                  </a:lnTo>
                  <a:lnTo>
                    <a:pt x="440" y="25"/>
                  </a:lnTo>
                  <a:lnTo>
                    <a:pt x="445" y="27"/>
                  </a:lnTo>
                  <a:lnTo>
                    <a:pt x="445" y="27"/>
                  </a:lnTo>
                  <a:lnTo>
                    <a:pt x="450" y="30"/>
                  </a:lnTo>
                  <a:lnTo>
                    <a:pt x="455" y="34"/>
                  </a:lnTo>
                  <a:lnTo>
                    <a:pt x="455" y="0"/>
                  </a:lnTo>
                  <a:lnTo>
                    <a:pt x="455" y="0"/>
                  </a:lnTo>
                  <a:close/>
                  <a:moveTo>
                    <a:pt x="131" y="27"/>
                  </a:moveTo>
                  <a:lnTo>
                    <a:pt x="131" y="34"/>
                  </a:lnTo>
                  <a:lnTo>
                    <a:pt x="131" y="34"/>
                  </a:lnTo>
                  <a:lnTo>
                    <a:pt x="136" y="30"/>
                  </a:lnTo>
                  <a:lnTo>
                    <a:pt x="141" y="27"/>
                  </a:lnTo>
                  <a:lnTo>
                    <a:pt x="141" y="27"/>
                  </a:lnTo>
                  <a:lnTo>
                    <a:pt x="146" y="25"/>
                  </a:lnTo>
                  <a:lnTo>
                    <a:pt x="153" y="25"/>
                  </a:lnTo>
                  <a:lnTo>
                    <a:pt x="153" y="25"/>
                  </a:lnTo>
                  <a:lnTo>
                    <a:pt x="158" y="25"/>
                  </a:lnTo>
                  <a:lnTo>
                    <a:pt x="165" y="27"/>
                  </a:lnTo>
                  <a:lnTo>
                    <a:pt x="170" y="30"/>
                  </a:lnTo>
                  <a:lnTo>
                    <a:pt x="175" y="35"/>
                  </a:lnTo>
                  <a:lnTo>
                    <a:pt x="175" y="35"/>
                  </a:lnTo>
                  <a:lnTo>
                    <a:pt x="180" y="40"/>
                  </a:lnTo>
                  <a:lnTo>
                    <a:pt x="181" y="47"/>
                  </a:lnTo>
                  <a:lnTo>
                    <a:pt x="185" y="54"/>
                  </a:lnTo>
                  <a:lnTo>
                    <a:pt x="185" y="60"/>
                  </a:lnTo>
                  <a:lnTo>
                    <a:pt x="185" y="60"/>
                  </a:lnTo>
                  <a:lnTo>
                    <a:pt x="183" y="69"/>
                  </a:lnTo>
                  <a:lnTo>
                    <a:pt x="181" y="75"/>
                  </a:lnTo>
                  <a:lnTo>
                    <a:pt x="180" y="80"/>
                  </a:lnTo>
                  <a:lnTo>
                    <a:pt x="175" y="87"/>
                  </a:lnTo>
                  <a:lnTo>
                    <a:pt x="175" y="87"/>
                  </a:lnTo>
                  <a:lnTo>
                    <a:pt x="170" y="90"/>
                  </a:lnTo>
                  <a:lnTo>
                    <a:pt x="165" y="94"/>
                  </a:lnTo>
                  <a:lnTo>
                    <a:pt x="158" y="95"/>
                  </a:lnTo>
                  <a:lnTo>
                    <a:pt x="151" y="97"/>
                  </a:lnTo>
                  <a:lnTo>
                    <a:pt x="151" y="97"/>
                  </a:lnTo>
                  <a:lnTo>
                    <a:pt x="146" y="97"/>
                  </a:lnTo>
                  <a:lnTo>
                    <a:pt x="141" y="95"/>
                  </a:lnTo>
                  <a:lnTo>
                    <a:pt x="141" y="95"/>
                  </a:lnTo>
                  <a:lnTo>
                    <a:pt x="136" y="92"/>
                  </a:lnTo>
                  <a:lnTo>
                    <a:pt x="131" y="87"/>
                  </a:lnTo>
                  <a:lnTo>
                    <a:pt x="131" y="120"/>
                  </a:lnTo>
                  <a:lnTo>
                    <a:pt x="113" y="120"/>
                  </a:lnTo>
                  <a:lnTo>
                    <a:pt x="113" y="27"/>
                  </a:lnTo>
                  <a:lnTo>
                    <a:pt x="131" y="27"/>
                  </a:lnTo>
                  <a:lnTo>
                    <a:pt x="131" y="27"/>
                  </a:lnTo>
                  <a:close/>
                  <a:moveTo>
                    <a:pt x="148" y="40"/>
                  </a:moveTo>
                  <a:lnTo>
                    <a:pt x="148" y="40"/>
                  </a:lnTo>
                  <a:lnTo>
                    <a:pt x="141" y="42"/>
                  </a:lnTo>
                  <a:lnTo>
                    <a:pt x="135" y="47"/>
                  </a:lnTo>
                  <a:lnTo>
                    <a:pt x="135" y="47"/>
                  </a:lnTo>
                  <a:lnTo>
                    <a:pt x="131" y="52"/>
                  </a:lnTo>
                  <a:lnTo>
                    <a:pt x="130" y="60"/>
                  </a:lnTo>
                  <a:lnTo>
                    <a:pt x="130" y="60"/>
                  </a:lnTo>
                  <a:lnTo>
                    <a:pt x="131" y="69"/>
                  </a:lnTo>
                  <a:lnTo>
                    <a:pt x="135" y="75"/>
                  </a:lnTo>
                  <a:lnTo>
                    <a:pt x="135" y="75"/>
                  </a:lnTo>
                  <a:lnTo>
                    <a:pt x="141" y="80"/>
                  </a:lnTo>
                  <a:lnTo>
                    <a:pt x="148" y="80"/>
                  </a:lnTo>
                  <a:lnTo>
                    <a:pt x="148" y="80"/>
                  </a:lnTo>
                  <a:lnTo>
                    <a:pt x="156" y="80"/>
                  </a:lnTo>
                  <a:lnTo>
                    <a:pt x="161" y="75"/>
                  </a:lnTo>
                  <a:lnTo>
                    <a:pt x="161" y="75"/>
                  </a:lnTo>
                  <a:lnTo>
                    <a:pt x="166" y="69"/>
                  </a:lnTo>
                  <a:lnTo>
                    <a:pt x="168" y="60"/>
                  </a:lnTo>
                  <a:lnTo>
                    <a:pt x="168" y="60"/>
                  </a:lnTo>
                  <a:lnTo>
                    <a:pt x="166" y="52"/>
                  </a:lnTo>
                  <a:lnTo>
                    <a:pt x="161" y="47"/>
                  </a:lnTo>
                  <a:lnTo>
                    <a:pt x="161" y="47"/>
                  </a:lnTo>
                  <a:lnTo>
                    <a:pt x="156" y="42"/>
                  </a:lnTo>
                  <a:lnTo>
                    <a:pt x="148" y="40"/>
                  </a:lnTo>
                  <a:lnTo>
                    <a:pt x="148" y="40"/>
                  </a:lnTo>
                  <a:close/>
                  <a:moveTo>
                    <a:pt x="226" y="25"/>
                  </a:moveTo>
                  <a:lnTo>
                    <a:pt x="226" y="25"/>
                  </a:lnTo>
                  <a:lnTo>
                    <a:pt x="236" y="27"/>
                  </a:lnTo>
                  <a:lnTo>
                    <a:pt x="245" y="30"/>
                  </a:lnTo>
                  <a:lnTo>
                    <a:pt x="245" y="30"/>
                  </a:lnTo>
                  <a:lnTo>
                    <a:pt x="253" y="35"/>
                  </a:lnTo>
                  <a:lnTo>
                    <a:pt x="258" y="44"/>
                  </a:lnTo>
                  <a:lnTo>
                    <a:pt x="258" y="44"/>
                  </a:lnTo>
                  <a:lnTo>
                    <a:pt x="261" y="52"/>
                  </a:lnTo>
                  <a:lnTo>
                    <a:pt x="263" y="60"/>
                  </a:lnTo>
                  <a:lnTo>
                    <a:pt x="263" y="60"/>
                  </a:lnTo>
                  <a:lnTo>
                    <a:pt x="261" y="70"/>
                  </a:lnTo>
                  <a:lnTo>
                    <a:pt x="258" y="79"/>
                  </a:lnTo>
                  <a:lnTo>
                    <a:pt x="258" y="79"/>
                  </a:lnTo>
                  <a:lnTo>
                    <a:pt x="253" y="87"/>
                  </a:lnTo>
                  <a:lnTo>
                    <a:pt x="245" y="92"/>
                  </a:lnTo>
                  <a:lnTo>
                    <a:pt x="245" y="92"/>
                  </a:lnTo>
                  <a:lnTo>
                    <a:pt x="236" y="95"/>
                  </a:lnTo>
                  <a:lnTo>
                    <a:pt x="226" y="97"/>
                  </a:lnTo>
                  <a:lnTo>
                    <a:pt x="226" y="97"/>
                  </a:lnTo>
                  <a:lnTo>
                    <a:pt x="220" y="95"/>
                  </a:lnTo>
                  <a:lnTo>
                    <a:pt x="213" y="94"/>
                  </a:lnTo>
                  <a:lnTo>
                    <a:pt x="206" y="90"/>
                  </a:lnTo>
                  <a:lnTo>
                    <a:pt x="201" y="87"/>
                  </a:lnTo>
                  <a:lnTo>
                    <a:pt x="201" y="87"/>
                  </a:lnTo>
                  <a:lnTo>
                    <a:pt x="196" y="80"/>
                  </a:lnTo>
                  <a:lnTo>
                    <a:pt x="193" y="75"/>
                  </a:lnTo>
                  <a:lnTo>
                    <a:pt x="191" y="69"/>
                  </a:lnTo>
                  <a:lnTo>
                    <a:pt x="191" y="60"/>
                  </a:lnTo>
                  <a:lnTo>
                    <a:pt x="191" y="60"/>
                  </a:lnTo>
                  <a:lnTo>
                    <a:pt x="191" y="54"/>
                  </a:lnTo>
                  <a:lnTo>
                    <a:pt x="195" y="47"/>
                  </a:lnTo>
                  <a:lnTo>
                    <a:pt x="198" y="40"/>
                  </a:lnTo>
                  <a:lnTo>
                    <a:pt x="203" y="34"/>
                  </a:lnTo>
                  <a:lnTo>
                    <a:pt x="203" y="34"/>
                  </a:lnTo>
                  <a:lnTo>
                    <a:pt x="208" y="30"/>
                  </a:lnTo>
                  <a:lnTo>
                    <a:pt x="215" y="27"/>
                  </a:lnTo>
                  <a:lnTo>
                    <a:pt x="220" y="25"/>
                  </a:lnTo>
                  <a:lnTo>
                    <a:pt x="226" y="25"/>
                  </a:lnTo>
                  <a:lnTo>
                    <a:pt x="226" y="25"/>
                  </a:lnTo>
                  <a:close/>
                  <a:moveTo>
                    <a:pt x="226" y="42"/>
                  </a:moveTo>
                  <a:lnTo>
                    <a:pt x="226" y="42"/>
                  </a:lnTo>
                  <a:lnTo>
                    <a:pt x="220" y="42"/>
                  </a:lnTo>
                  <a:lnTo>
                    <a:pt x="213" y="47"/>
                  </a:lnTo>
                  <a:lnTo>
                    <a:pt x="213" y="47"/>
                  </a:lnTo>
                  <a:lnTo>
                    <a:pt x="210" y="54"/>
                  </a:lnTo>
                  <a:lnTo>
                    <a:pt x="208" y="60"/>
                  </a:lnTo>
                  <a:lnTo>
                    <a:pt x="208" y="60"/>
                  </a:lnTo>
                  <a:lnTo>
                    <a:pt x="210" y="69"/>
                  </a:lnTo>
                  <a:lnTo>
                    <a:pt x="213" y="75"/>
                  </a:lnTo>
                  <a:lnTo>
                    <a:pt x="213" y="75"/>
                  </a:lnTo>
                  <a:lnTo>
                    <a:pt x="220" y="79"/>
                  </a:lnTo>
                  <a:lnTo>
                    <a:pt x="226" y="80"/>
                  </a:lnTo>
                  <a:lnTo>
                    <a:pt x="226" y="80"/>
                  </a:lnTo>
                  <a:lnTo>
                    <a:pt x="235" y="79"/>
                  </a:lnTo>
                  <a:lnTo>
                    <a:pt x="240" y="75"/>
                  </a:lnTo>
                  <a:lnTo>
                    <a:pt x="240" y="75"/>
                  </a:lnTo>
                  <a:lnTo>
                    <a:pt x="245" y="69"/>
                  </a:lnTo>
                  <a:lnTo>
                    <a:pt x="246" y="60"/>
                  </a:lnTo>
                  <a:lnTo>
                    <a:pt x="246" y="60"/>
                  </a:lnTo>
                  <a:lnTo>
                    <a:pt x="245" y="54"/>
                  </a:lnTo>
                  <a:lnTo>
                    <a:pt x="240" y="47"/>
                  </a:lnTo>
                  <a:lnTo>
                    <a:pt x="240" y="47"/>
                  </a:lnTo>
                  <a:lnTo>
                    <a:pt x="235" y="42"/>
                  </a:lnTo>
                  <a:lnTo>
                    <a:pt x="226" y="42"/>
                  </a:lnTo>
                  <a:lnTo>
                    <a:pt x="226" y="42"/>
                  </a:lnTo>
                  <a:close/>
                  <a:moveTo>
                    <a:pt x="315" y="37"/>
                  </a:moveTo>
                  <a:lnTo>
                    <a:pt x="305" y="47"/>
                  </a:lnTo>
                  <a:lnTo>
                    <a:pt x="305" y="47"/>
                  </a:lnTo>
                  <a:lnTo>
                    <a:pt x="298" y="42"/>
                  </a:lnTo>
                  <a:lnTo>
                    <a:pt x="293" y="40"/>
                  </a:lnTo>
                  <a:lnTo>
                    <a:pt x="293" y="40"/>
                  </a:lnTo>
                  <a:lnTo>
                    <a:pt x="288" y="42"/>
                  </a:lnTo>
                  <a:lnTo>
                    <a:pt x="288" y="42"/>
                  </a:lnTo>
                  <a:lnTo>
                    <a:pt x="286" y="45"/>
                  </a:lnTo>
                  <a:lnTo>
                    <a:pt x="286" y="45"/>
                  </a:lnTo>
                  <a:lnTo>
                    <a:pt x="288" y="47"/>
                  </a:lnTo>
                  <a:lnTo>
                    <a:pt x="288" y="47"/>
                  </a:lnTo>
                  <a:lnTo>
                    <a:pt x="293" y="50"/>
                  </a:lnTo>
                  <a:lnTo>
                    <a:pt x="300" y="54"/>
                  </a:lnTo>
                  <a:lnTo>
                    <a:pt x="300" y="54"/>
                  </a:lnTo>
                  <a:lnTo>
                    <a:pt x="308" y="59"/>
                  </a:lnTo>
                  <a:lnTo>
                    <a:pt x="313" y="64"/>
                  </a:lnTo>
                  <a:lnTo>
                    <a:pt x="313" y="64"/>
                  </a:lnTo>
                  <a:lnTo>
                    <a:pt x="316" y="69"/>
                  </a:lnTo>
                  <a:lnTo>
                    <a:pt x="316" y="75"/>
                  </a:lnTo>
                  <a:lnTo>
                    <a:pt x="316" y="75"/>
                  </a:lnTo>
                  <a:lnTo>
                    <a:pt x="315" y="84"/>
                  </a:lnTo>
                  <a:lnTo>
                    <a:pt x="310" y="90"/>
                  </a:lnTo>
                  <a:lnTo>
                    <a:pt x="310" y="90"/>
                  </a:lnTo>
                  <a:lnTo>
                    <a:pt x="301" y="95"/>
                  </a:lnTo>
                  <a:lnTo>
                    <a:pt x="291" y="97"/>
                  </a:lnTo>
                  <a:lnTo>
                    <a:pt x="291" y="97"/>
                  </a:lnTo>
                  <a:lnTo>
                    <a:pt x="285" y="95"/>
                  </a:lnTo>
                  <a:lnTo>
                    <a:pt x="278" y="94"/>
                  </a:lnTo>
                  <a:lnTo>
                    <a:pt x="273" y="90"/>
                  </a:lnTo>
                  <a:lnTo>
                    <a:pt x="268" y="85"/>
                  </a:lnTo>
                  <a:lnTo>
                    <a:pt x="278" y="74"/>
                  </a:lnTo>
                  <a:lnTo>
                    <a:pt x="278" y="74"/>
                  </a:lnTo>
                  <a:lnTo>
                    <a:pt x="286" y="79"/>
                  </a:lnTo>
                  <a:lnTo>
                    <a:pt x="286" y="79"/>
                  </a:lnTo>
                  <a:lnTo>
                    <a:pt x="293" y="82"/>
                  </a:lnTo>
                  <a:lnTo>
                    <a:pt x="293" y="82"/>
                  </a:lnTo>
                  <a:lnTo>
                    <a:pt x="298" y="80"/>
                  </a:lnTo>
                  <a:lnTo>
                    <a:pt x="298" y="80"/>
                  </a:lnTo>
                  <a:lnTo>
                    <a:pt x="300" y="79"/>
                  </a:lnTo>
                  <a:lnTo>
                    <a:pt x="300" y="75"/>
                  </a:lnTo>
                  <a:lnTo>
                    <a:pt x="300" y="75"/>
                  </a:lnTo>
                  <a:lnTo>
                    <a:pt x="298" y="72"/>
                  </a:lnTo>
                  <a:lnTo>
                    <a:pt x="293" y="69"/>
                  </a:lnTo>
                  <a:lnTo>
                    <a:pt x="288" y="65"/>
                  </a:lnTo>
                  <a:lnTo>
                    <a:pt x="288" y="65"/>
                  </a:lnTo>
                  <a:lnTo>
                    <a:pt x="280" y="60"/>
                  </a:lnTo>
                  <a:lnTo>
                    <a:pt x="275" y="55"/>
                  </a:lnTo>
                  <a:lnTo>
                    <a:pt x="271" y="50"/>
                  </a:lnTo>
                  <a:lnTo>
                    <a:pt x="271" y="45"/>
                  </a:lnTo>
                  <a:lnTo>
                    <a:pt x="271" y="45"/>
                  </a:lnTo>
                  <a:lnTo>
                    <a:pt x="273" y="37"/>
                  </a:lnTo>
                  <a:lnTo>
                    <a:pt x="276" y="30"/>
                  </a:lnTo>
                  <a:lnTo>
                    <a:pt x="276" y="30"/>
                  </a:lnTo>
                  <a:lnTo>
                    <a:pt x="285" y="27"/>
                  </a:lnTo>
                  <a:lnTo>
                    <a:pt x="293" y="25"/>
                  </a:lnTo>
                  <a:lnTo>
                    <a:pt x="293" y="25"/>
                  </a:lnTo>
                  <a:lnTo>
                    <a:pt x="300" y="25"/>
                  </a:lnTo>
                  <a:lnTo>
                    <a:pt x="305" y="29"/>
                  </a:lnTo>
                  <a:lnTo>
                    <a:pt x="305" y="29"/>
                  </a:lnTo>
                  <a:lnTo>
                    <a:pt x="311" y="32"/>
                  </a:lnTo>
                  <a:lnTo>
                    <a:pt x="315" y="37"/>
                  </a:lnTo>
                  <a:lnTo>
                    <a:pt x="315" y="37"/>
                  </a:lnTo>
                  <a:close/>
                  <a:moveTo>
                    <a:pt x="393" y="65"/>
                  </a:moveTo>
                  <a:lnTo>
                    <a:pt x="338" y="65"/>
                  </a:lnTo>
                  <a:lnTo>
                    <a:pt x="338" y="65"/>
                  </a:lnTo>
                  <a:lnTo>
                    <a:pt x="341" y="72"/>
                  </a:lnTo>
                  <a:lnTo>
                    <a:pt x="345" y="77"/>
                  </a:lnTo>
                  <a:lnTo>
                    <a:pt x="345" y="77"/>
                  </a:lnTo>
                  <a:lnTo>
                    <a:pt x="351" y="80"/>
                  </a:lnTo>
                  <a:lnTo>
                    <a:pt x="358" y="82"/>
                  </a:lnTo>
                  <a:lnTo>
                    <a:pt x="358" y="82"/>
                  </a:lnTo>
                  <a:lnTo>
                    <a:pt x="366" y="80"/>
                  </a:lnTo>
                  <a:lnTo>
                    <a:pt x="375" y="75"/>
                  </a:lnTo>
                  <a:lnTo>
                    <a:pt x="390" y="82"/>
                  </a:lnTo>
                  <a:lnTo>
                    <a:pt x="390" y="82"/>
                  </a:lnTo>
                  <a:lnTo>
                    <a:pt x="383" y="89"/>
                  </a:lnTo>
                  <a:lnTo>
                    <a:pt x="376" y="94"/>
                  </a:lnTo>
                  <a:lnTo>
                    <a:pt x="376" y="94"/>
                  </a:lnTo>
                  <a:lnTo>
                    <a:pt x="368" y="95"/>
                  </a:lnTo>
                  <a:lnTo>
                    <a:pt x="358" y="97"/>
                  </a:lnTo>
                  <a:lnTo>
                    <a:pt x="358" y="97"/>
                  </a:lnTo>
                  <a:lnTo>
                    <a:pt x="351" y="95"/>
                  </a:lnTo>
                  <a:lnTo>
                    <a:pt x="343" y="94"/>
                  </a:lnTo>
                  <a:lnTo>
                    <a:pt x="338" y="90"/>
                  </a:lnTo>
                  <a:lnTo>
                    <a:pt x="333" y="87"/>
                  </a:lnTo>
                  <a:lnTo>
                    <a:pt x="333" y="87"/>
                  </a:lnTo>
                  <a:lnTo>
                    <a:pt x="328" y="82"/>
                  </a:lnTo>
                  <a:lnTo>
                    <a:pt x="325" y="75"/>
                  </a:lnTo>
                  <a:lnTo>
                    <a:pt x="323" y="69"/>
                  </a:lnTo>
                  <a:lnTo>
                    <a:pt x="321" y="62"/>
                  </a:lnTo>
                  <a:lnTo>
                    <a:pt x="321" y="62"/>
                  </a:lnTo>
                  <a:lnTo>
                    <a:pt x="323" y="54"/>
                  </a:lnTo>
                  <a:lnTo>
                    <a:pt x="325" y="47"/>
                  </a:lnTo>
                  <a:lnTo>
                    <a:pt x="328" y="40"/>
                  </a:lnTo>
                  <a:lnTo>
                    <a:pt x="333" y="35"/>
                  </a:lnTo>
                  <a:lnTo>
                    <a:pt x="333" y="35"/>
                  </a:lnTo>
                  <a:lnTo>
                    <a:pt x="338" y="30"/>
                  </a:lnTo>
                  <a:lnTo>
                    <a:pt x="343" y="27"/>
                  </a:lnTo>
                  <a:lnTo>
                    <a:pt x="350" y="25"/>
                  </a:lnTo>
                  <a:lnTo>
                    <a:pt x="358" y="25"/>
                  </a:lnTo>
                  <a:lnTo>
                    <a:pt x="358" y="25"/>
                  </a:lnTo>
                  <a:lnTo>
                    <a:pt x="365" y="25"/>
                  </a:lnTo>
                  <a:lnTo>
                    <a:pt x="371" y="27"/>
                  </a:lnTo>
                  <a:lnTo>
                    <a:pt x="378" y="30"/>
                  </a:lnTo>
                  <a:lnTo>
                    <a:pt x="383" y="35"/>
                  </a:lnTo>
                  <a:lnTo>
                    <a:pt x="383" y="35"/>
                  </a:lnTo>
                  <a:lnTo>
                    <a:pt x="388" y="40"/>
                  </a:lnTo>
                  <a:lnTo>
                    <a:pt x="391" y="47"/>
                  </a:lnTo>
                  <a:lnTo>
                    <a:pt x="393" y="55"/>
                  </a:lnTo>
                  <a:lnTo>
                    <a:pt x="393" y="62"/>
                  </a:lnTo>
                  <a:lnTo>
                    <a:pt x="393" y="65"/>
                  </a:lnTo>
                  <a:lnTo>
                    <a:pt x="393" y="65"/>
                  </a:lnTo>
                  <a:close/>
                  <a:moveTo>
                    <a:pt x="376" y="52"/>
                  </a:moveTo>
                  <a:lnTo>
                    <a:pt x="376" y="52"/>
                  </a:lnTo>
                  <a:lnTo>
                    <a:pt x="375" y="47"/>
                  </a:lnTo>
                  <a:lnTo>
                    <a:pt x="370" y="44"/>
                  </a:lnTo>
                  <a:lnTo>
                    <a:pt x="370" y="44"/>
                  </a:lnTo>
                  <a:lnTo>
                    <a:pt x="365" y="40"/>
                  </a:lnTo>
                  <a:lnTo>
                    <a:pt x="358" y="40"/>
                  </a:lnTo>
                  <a:lnTo>
                    <a:pt x="358" y="40"/>
                  </a:lnTo>
                  <a:lnTo>
                    <a:pt x="351" y="40"/>
                  </a:lnTo>
                  <a:lnTo>
                    <a:pt x="346" y="44"/>
                  </a:lnTo>
                  <a:lnTo>
                    <a:pt x="346" y="44"/>
                  </a:lnTo>
                  <a:lnTo>
                    <a:pt x="343" y="47"/>
                  </a:lnTo>
                  <a:lnTo>
                    <a:pt x="340" y="52"/>
                  </a:lnTo>
                  <a:lnTo>
                    <a:pt x="376" y="52"/>
                  </a:lnTo>
                  <a:lnTo>
                    <a:pt x="376" y="52"/>
                  </a:lnTo>
                  <a:close/>
                  <a:moveTo>
                    <a:pt x="438" y="40"/>
                  </a:moveTo>
                  <a:lnTo>
                    <a:pt x="438" y="40"/>
                  </a:lnTo>
                  <a:lnTo>
                    <a:pt x="430" y="42"/>
                  </a:lnTo>
                  <a:lnTo>
                    <a:pt x="425" y="47"/>
                  </a:lnTo>
                  <a:lnTo>
                    <a:pt x="425" y="47"/>
                  </a:lnTo>
                  <a:lnTo>
                    <a:pt x="420" y="52"/>
                  </a:lnTo>
                  <a:lnTo>
                    <a:pt x="418" y="60"/>
                  </a:lnTo>
                  <a:lnTo>
                    <a:pt x="418" y="60"/>
                  </a:lnTo>
                  <a:lnTo>
                    <a:pt x="420" y="69"/>
                  </a:lnTo>
                  <a:lnTo>
                    <a:pt x="425" y="75"/>
                  </a:lnTo>
                  <a:lnTo>
                    <a:pt x="425" y="75"/>
                  </a:lnTo>
                  <a:lnTo>
                    <a:pt x="430" y="80"/>
                  </a:lnTo>
                  <a:lnTo>
                    <a:pt x="438" y="80"/>
                  </a:lnTo>
                  <a:lnTo>
                    <a:pt x="438" y="80"/>
                  </a:lnTo>
                  <a:lnTo>
                    <a:pt x="445" y="80"/>
                  </a:lnTo>
                  <a:lnTo>
                    <a:pt x="451" y="75"/>
                  </a:lnTo>
                  <a:lnTo>
                    <a:pt x="451" y="75"/>
                  </a:lnTo>
                  <a:lnTo>
                    <a:pt x="455" y="69"/>
                  </a:lnTo>
                  <a:lnTo>
                    <a:pt x="456" y="60"/>
                  </a:lnTo>
                  <a:lnTo>
                    <a:pt x="456" y="60"/>
                  </a:lnTo>
                  <a:lnTo>
                    <a:pt x="455" y="52"/>
                  </a:lnTo>
                  <a:lnTo>
                    <a:pt x="451" y="47"/>
                  </a:lnTo>
                  <a:lnTo>
                    <a:pt x="451" y="47"/>
                  </a:lnTo>
                  <a:lnTo>
                    <a:pt x="445" y="42"/>
                  </a:lnTo>
                  <a:lnTo>
                    <a:pt x="438" y="40"/>
                  </a:lnTo>
                  <a:lnTo>
                    <a:pt x="438" y="4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59" name="Google Shape;59;p5"/>
            <p:cNvSpPr/>
            <p:nvPr/>
          </p:nvSpPr>
          <p:spPr>
            <a:xfrm>
              <a:off x="452438" y="6535738"/>
              <a:ext cx="150813" cy="166688"/>
            </a:xfrm>
            <a:custGeom>
              <a:avLst/>
              <a:gdLst/>
              <a:ahLst/>
              <a:cxnLst/>
              <a:rect l="l" t="t" r="r" b="b"/>
              <a:pathLst>
                <a:path w="95" h="105" extrusionOk="0">
                  <a:moveTo>
                    <a:pt x="53" y="0"/>
                  </a:moveTo>
                  <a:lnTo>
                    <a:pt x="53" y="0"/>
                  </a:lnTo>
                  <a:lnTo>
                    <a:pt x="65" y="1"/>
                  </a:lnTo>
                  <a:lnTo>
                    <a:pt x="77" y="5"/>
                  </a:lnTo>
                  <a:lnTo>
                    <a:pt x="87" y="11"/>
                  </a:lnTo>
                  <a:lnTo>
                    <a:pt x="95" y="21"/>
                  </a:lnTo>
                  <a:lnTo>
                    <a:pt x="83" y="33"/>
                  </a:lnTo>
                  <a:lnTo>
                    <a:pt x="83" y="33"/>
                  </a:lnTo>
                  <a:lnTo>
                    <a:pt x="78" y="26"/>
                  </a:lnTo>
                  <a:lnTo>
                    <a:pt x="70" y="20"/>
                  </a:lnTo>
                  <a:lnTo>
                    <a:pt x="62" y="16"/>
                  </a:lnTo>
                  <a:lnTo>
                    <a:pt x="53" y="16"/>
                  </a:lnTo>
                  <a:lnTo>
                    <a:pt x="53" y="16"/>
                  </a:lnTo>
                  <a:lnTo>
                    <a:pt x="45" y="16"/>
                  </a:lnTo>
                  <a:lnTo>
                    <a:pt x="38" y="18"/>
                  </a:lnTo>
                  <a:lnTo>
                    <a:pt x="32" y="21"/>
                  </a:lnTo>
                  <a:lnTo>
                    <a:pt x="27" y="26"/>
                  </a:lnTo>
                  <a:lnTo>
                    <a:pt x="22" y="31"/>
                  </a:lnTo>
                  <a:lnTo>
                    <a:pt x="18" y="38"/>
                  </a:lnTo>
                  <a:lnTo>
                    <a:pt x="17" y="45"/>
                  </a:lnTo>
                  <a:lnTo>
                    <a:pt x="17" y="51"/>
                  </a:lnTo>
                  <a:lnTo>
                    <a:pt x="17" y="51"/>
                  </a:lnTo>
                  <a:lnTo>
                    <a:pt x="17" y="60"/>
                  </a:lnTo>
                  <a:lnTo>
                    <a:pt x="18" y="66"/>
                  </a:lnTo>
                  <a:lnTo>
                    <a:pt x="22" y="73"/>
                  </a:lnTo>
                  <a:lnTo>
                    <a:pt x="27" y="78"/>
                  </a:lnTo>
                  <a:lnTo>
                    <a:pt x="32" y="81"/>
                  </a:lnTo>
                  <a:lnTo>
                    <a:pt x="38" y="85"/>
                  </a:lnTo>
                  <a:lnTo>
                    <a:pt x="45" y="88"/>
                  </a:lnTo>
                  <a:lnTo>
                    <a:pt x="53" y="88"/>
                  </a:lnTo>
                  <a:lnTo>
                    <a:pt x="53" y="88"/>
                  </a:lnTo>
                  <a:lnTo>
                    <a:pt x="62" y="86"/>
                  </a:lnTo>
                  <a:lnTo>
                    <a:pt x="70" y="83"/>
                  </a:lnTo>
                  <a:lnTo>
                    <a:pt x="78" y="78"/>
                  </a:lnTo>
                  <a:lnTo>
                    <a:pt x="83" y="71"/>
                  </a:lnTo>
                  <a:lnTo>
                    <a:pt x="95" y="83"/>
                  </a:lnTo>
                  <a:lnTo>
                    <a:pt x="95" y="83"/>
                  </a:lnTo>
                  <a:lnTo>
                    <a:pt x="87" y="91"/>
                  </a:lnTo>
                  <a:lnTo>
                    <a:pt x="77" y="98"/>
                  </a:lnTo>
                  <a:lnTo>
                    <a:pt x="65" y="103"/>
                  </a:lnTo>
                  <a:lnTo>
                    <a:pt x="53" y="105"/>
                  </a:lnTo>
                  <a:lnTo>
                    <a:pt x="53" y="105"/>
                  </a:lnTo>
                  <a:lnTo>
                    <a:pt x="42" y="103"/>
                  </a:lnTo>
                  <a:lnTo>
                    <a:pt x="32" y="100"/>
                  </a:lnTo>
                  <a:lnTo>
                    <a:pt x="23" y="96"/>
                  </a:lnTo>
                  <a:lnTo>
                    <a:pt x="15" y="90"/>
                  </a:lnTo>
                  <a:lnTo>
                    <a:pt x="8" y="81"/>
                  </a:lnTo>
                  <a:lnTo>
                    <a:pt x="3" y="73"/>
                  </a:lnTo>
                  <a:lnTo>
                    <a:pt x="2" y="63"/>
                  </a:lnTo>
                  <a:lnTo>
                    <a:pt x="0" y="51"/>
                  </a:lnTo>
                  <a:lnTo>
                    <a:pt x="0" y="51"/>
                  </a:lnTo>
                  <a:lnTo>
                    <a:pt x="2" y="41"/>
                  </a:lnTo>
                  <a:lnTo>
                    <a:pt x="3" y="31"/>
                  </a:lnTo>
                  <a:lnTo>
                    <a:pt x="8" y="23"/>
                  </a:lnTo>
                  <a:lnTo>
                    <a:pt x="15" y="15"/>
                  </a:lnTo>
                  <a:lnTo>
                    <a:pt x="23" y="8"/>
                  </a:lnTo>
                  <a:lnTo>
                    <a:pt x="32" y="3"/>
                  </a:lnTo>
                  <a:lnTo>
                    <a:pt x="42" y="0"/>
                  </a:lnTo>
                  <a:lnTo>
                    <a:pt x="53" y="0"/>
                  </a:lnTo>
                  <a:lnTo>
                    <a:pt x="5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60" name="Google Shape;60;p5"/>
            <p:cNvSpPr/>
            <p:nvPr/>
          </p:nvSpPr>
          <p:spPr>
            <a:xfrm>
              <a:off x="741363" y="6688138"/>
              <a:ext cx="750888" cy="55563"/>
            </a:xfrm>
            <a:custGeom>
              <a:avLst/>
              <a:gdLst/>
              <a:ahLst/>
              <a:cxnLst/>
              <a:rect l="l" t="t" r="r" b="b"/>
              <a:pathLst>
                <a:path w="473" h="35" extrusionOk="0">
                  <a:moveTo>
                    <a:pt x="21" y="5"/>
                  </a:moveTo>
                  <a:lnTo>
                    <a:pt x="16" y="10"/>
                  </a:lnTo>
                  <a:lnTo>
                    <a:pt x="16" y="10"/>
                  </a:lnTo>
                  <a:lnTo>
                    <a:pt x="15" y="7"/>
                  </a:lnTo>
                  <a:lnTo>
                    <a:pt x="11" y="7"/>
                  </a:lnTo>
                  <a:lnTo>
                    <a:pt x="11" y="7"/>
                  </a:lnTo>
                  <a:lnTo>
                    <a:pt x="10" y="7"/>
                  </a:lnTo>
                  <a:lnTo>
                    <a:pt x="10" y="7"/>
                  </a:lnTo>
                  <a:lnTo>
                    <a:pt x="8" y="9"/>
                  </a:lnTo>
                  <a:lnTo>
                    <a:pt x="8" y="9"/>
                  </a:lnTo>
                  <a:lnTo>
                    <a:pt x="10" y="10"/>
                  </a:lnTo>
                  <a:lnTo>
                    <a:pt x="10" y="10"/>
                  </a:lnTo>
                  <a:lnTo>
                    <a:pt x="13" y="15"/>
                  </a:lnTo>
                  <a:lnTo>
                    <a:pt x="13" y="15"/>
                  </a:lnTo>
                  <a:lnTo>
                    <a:pt x="18" y="19"/>
                  </a:lnTo>
                  <a:lnTo>
                    <a:pt x="18" y="19"/>
                  </a:lnTo>
                  <a:lnTo>
                    <a:pt x="21" y="22"/>
                  </a:lnTo>
                  <a:lnTo>
                    <a:pt x="21" y="22"/>
                  </a:lnTo>
                  <a:lnTo>
                    <a:pt x="21" y="27"/>
                  </a:lnTo>
                  <a:lnTo>
                    <a:pt x="21" y="27"/>
                  </a:lnTo>
                  <a:lnTo>
                    <a:pt x="21" y="30"/>
                  </a:lnTo>
                  <a:lnTo>
                    <a:pt x="20" y="34"/>
                  </a:lnTo>
                  <a:lnTo>
                    <a:pt x="20" y="34"/>
                  </a:lnTo>
                  <a:lnTo>
                    <a:pt x="16" y="35"/>
                  </a:lnTo>
                  <a:lnTo>
                    <a:pt x="11" y="35"/>
                  </a:lnTo>
                  <a:lnTo>
                    <a:pt x="11" y="35"/>
                  </a:lnTo>
                  <a:lnTo>
                    <a:pt x="5" y="34"/>
                  </a:lnTo>
                  <a:lnTo>
                    <a:pt x="5" y="34"/>
                  </a:lnTo>
                  <a:lnTo>
                    <a:pt x="0" y="29"/>
                  </a:lnTo>
                  <a:lnTo>
                    <a:pt x="6" y="25"/>
                  </a:lnTo>
                  <a:lnTo>
                    <a:pt x="6" y="25"/>
                  </a:lnTo>
                  <a:lnTo>
                    <a:pt x="8" y="29"/>
                  </a:lnTo>
                  <a:lnTo>
                    <a:pt x="11" y="30"/>
                  </a:lnTo>
                  <a:lnTo>
                    <a:pt x="11" y="30"/>
                  </a:lnTo>
                  <a:lnTo>
                    <a:pt x="15" y="29"/>
                  </a:lnTo>
                  <a:lnTo>
                    <a:pt x="15" y="29"/>
                  </a:lnTo>
                  <a:lnTo>
                    <a:pt x="16" y="27"/>
                  </a:lnTo>
                  <a:lnTo>
                    <a:pt x="16" y="27"/>
                  </a:lnTo>
                  <a:lnTo>
                    <a:pt x="15" y="24"/>
                  </a:lnTo>
                  <a:lnTo>
                    <a:pt x="15" y="24"/>
                  </a:lnTo>
                  <a:lnTo>
                    <a:pt x="11" y="20"/>
                  </a:lnTo>
                  <a:lnTo>
                    <a:pt x="11" y="20"/>
                  </a:lnTo>
                  <a:lnTo>
                    <a:pt x="3" y="14"/>
                  </a:lnTo>
                  <a:lnTo>
                    <a:pt x="3" y="14"/>
                  </a:lnTo>
                  <a:lnTo>
                    <a:pt x="1" y="9"/>
                  </a:lnTo>
                  <a:lnTo>
                    <a:pt x="1" y="9"/>
                  </a:lnTo>
                  <a:lnTo>
                    <a:pt x="3" y="5"/>
                  </a:lnTo>
                  <a:lnTo>
                    <a:pt x="5" y="2"/>
                  </a:lnTo>
                  <a:lnTo>
                    <a:pt x="5" y="2"/>
                  </a:lnTo>
                  <a:lnTo>
                    <a:pt x="8" y="0"/>
                  </a:lnTo>
                  <a:lnTo>
                    <a:pt x="11" y="0"/>
                  </a:lnTo>
                  <a:lnTo>
                    <a:pt x="11" y="0"/>
                  </a:lnTo>
                  <a:lnTo>
                    <a:pt x="16" y="2"/>
                  </a:lnTo>
                  <a:lnTo>
                    <a:pt x="16" y="2"/>
                  </a:lnTo>
                  <a:lnTo>
                    <a:pt x="21" y="5"/>
                  </a:lnTo>
                  <a:lnTo>
                    <a:pt x="21" y="5"/>
                  </a:lnTo>
                  <a:close/>
                  <a:moveTo>
                    <a:pt x="218" y="0"/>
                  </a:moveTo>
                  <a:lnTo>
                    <a:pt x="221" y="0"/>
                  </a:lnTo>
                  <a:lnTo>
                    <a:pt x="240" y="0"/>
                  </a:lnTo>
                  <a:lnTo>
                    <a:pt x="243" y="0"/>
                  </a:lnTo>
                  <a:lnTo>
                    <a:pt x="243" y="7"/>
                  </a:lnTo>
                  <a:lnTo>
                    <a:pt x="240" y="7"/>
                  </a:lnTo>
                  <a:lnTo>
                    <a:pt x="233" y="7"/>
                  </a:lnTo>
                  <a:lnTo>
                    <a:pt x="233" y="35"/>
                  </a:lnTo>
                  <a:lnTo>
                    <a:pt x="226" y="35"/>
                  </a:lnTo>
                  <a:lnTo>
                    <a:pt x="226" y="7"/>
                  </a:lnTo>
                  <a:lnTo>
                    <a:pt x="221" y="7"/>
                  </a:lnTo>
                  <a:lnTo>
                    <a:pt x="218" y="7"/>
                  </a:lnTo>
                  <a:lnTo>
                    <a:pt x="218" y="0"/>
                  </a:lnTo>
                  <a:lnTo>
                    <a:pt x="218" y="0"/>
                  </a:lnTo>
                  <a:close/>
                  <a:moveTo>
                    <a:pt x="73" y="0"/>
                  </a:moveTo>
                  <a:lnTo>
                    <a:pt x="80" y="0"/>
                  </a:lnTo>
                  <a:lnTo>
                    <a:pt x="86" y="14"/>
                  </a:lnTo>
                  <a:lnTo>
                    <a:pt x="93" y="0"/>
                  </a:lnTo>
                  <a:lnTo>
                    <a:pt x="100" y="0"/>
                  </a:lnTo>
                  <a:lnTo>
                    <a:pt x="90" y="20"/>
                  </a:lnTo>
                  <a:lnTo>
                    <a:pt x="90" y="35"/>
                  </a:lnTo>
                  <a:lnTo>
                    <a:pt x="83" y="35"/>
                  </a:lnTo>
                  <a:lnTo>
                    <a:pt x="83" y="20"/>
                  </a:lnTo>
                  <a:lnTo>
                    <a:pt x="73" y="0"/>
                  </a:lnTo>
                  <a:lnTo>
                    <a:pt x="73" y="0"/>
                  </a:lnTo>
                  <a:close/>
                  <a:moveTo>
                    <a:pt x="170" y="5"/>
                  </a:moveTo>
                  <a:lnTo>
                    <a:pt x="165" y="10"/>
                  </a:lnTo>
                  <a:lnTo>
                    <a:pt x="165" y="10"/>
                  </a:lnTo>
                  <a:lnTo>
                    <a:pt x="163" y="7"/>
                  </a:lnTo>
                  <a:lnTo>
                    <a:pt x="160" y="7"/>
                  </a:lnTo>
                  <a:lnTo>
                    <a:pt x="160" y="7"/>
                  </a:lnTo>
                  <a:lnTo>
                    <a:pt x="158" y="7"/>
                  </a:lnTo>
                  <a:lnTo>
                    <a:pt x="158" y="7"/>
                  </a:lnTo>
                  <a:lnTo>
                    <a:pt x="158" y="9"/>
                  </a:lnTo>
                  <a:lnTo>
                    <a:pt x="158" y="9"/>
                  </a:lnTo>
                  <a:lnTo>
                    <a:pt x="158" y="10"/>
                  </a:lnTo>
                  <a:lnTo>
                    <a:pt x="158" y="10"/>
                  </a:lnTo>
                  <a:lnTo>
                    <a:pt x="163" y="15"/>
                  </a:lnTo>
                  <a:lnTo>
                    <a:pt x="163" y="15"/>
                  </a:lnTo>
                  <a:lnTo>
                    <a:pt x="168" y="19"/>
                  </a:lnTo>
                  <a:lnTo>
                    <a:pt x="168" y="19"/>
                  </a:lnTo>
                  <a:lnTo>
                    <a:pt x="170" y="22"/>
                  </a:lnTo>
                  <a:lnTo>
                    <a:pt x="170" y="22"/>
                  </a:lnTo>
                  <a:lnTo>
                    <a:pt x="171" y="27"/>
                  </a:lnTo>
                  <a:lnTo>
                    <a:pt x="171" y="27"/>
                  </a:lnTo>
                  <a:lnTo>
                    <a:pt x="170" y="30"/>
                  </a:lnTo>
                  <a:lnTo>
                    <a:pt x="168" y="34"/>
                  </a:lnTo>
                  <a:lnTo>
                    <a:pt x="168" y="34"/>
                  </a:lnTo>
                  <a:lnTo>
                    <a:pt x="165" y="35"/>
                  </a:lnTo>
                  <a:lnTo>
                    <a:pt x="160" y="35"/>
                  </a:lnTo>
                  <a:lnTo>
                    <a:pt x="160" y="35"/>
                  </a:lnTo>
                  <a:lnTo>
                    <a:pt x="155" y="34"/>
                  </a:lnTo>
                  <a:lnTo>
                    <a:pt x="155" y="34"/>
                  </a:lnTo>
                  <a:lnTo>
                    <a:pt x="150" y="29"/>
                  </a:lnTo>
                  <a:lnTo>
                    <a:pt x="155" y="25"/>
                  </a:lnTo>
                  <a:lnTo>
                    <a:pt x="155" y="25"/>
                  </a:lnTo>
                  <a:lnTo>
                    <a:pt x="158" y="29"/>
                  </a:lnTo>
                  <a:lnTo>
                    <a:pt x="161" y="30"/>
                  </a:lnTo>
                  <a:lnTo>
                    <a:pt x="161" y="30"/>
                  </a:lnTo>
                  <a:lnTo>
                    <a:pt x="163" y="29"/>
                  </a:lnTo>
                  <a:lnTo>
                    <a:pt x="163" y="29"/>
                  </a:lnTo>
                  <a:lnTo>
                    <a:pt x="165" y="27"/>
                  </a:lnTo>
                  <a:lnTo>
                    <a:pt x="165" y="27"/>
                  </a:lnTo>
                  <a:lnTo>
                    <a:pt x="163" y="24"/>
                  </a:lnTo>
                  <a:lnTo>
                    <a:pt x="163" y="24"/>
                  </a:lnTo>
                  <a:lnTo>
                    <a:pt x="160" y="20"/>
                  </a:lnTo>
                  <a:lnTo>
                    <a:pt x="160" y="20"/>
                  </a:lnTo>
                  <a:lnTo>
                    <a:pt x="153" y="14"/>
                  </a:lnTo>
                  <a:lnTo>
                    <a:pt x="153" y="14"/>
                  </a:lnTo>
                  <a:lnTo>
                    <a:pt x="151" y="9"/>
                  </a:lnTo>
                  <a:lnTo>
                    <a:pt x="151" y="9"/>
                  </a:lnTo>
                  <a:lnTo>
                    <a:pt x="151" y="5"/>
                  </a:lnTo>
                  <a:lnTo>
                    <a:pt x="153" y="2"/>
                  </a:lnTo>
                  <a:lnTo>
                    <a:pt x="153" y="2"/>
                  </a:lnTo>
                  <a:lnTo>
                    <a:pt x="156" y="0"/>
                  </a:lnTo>
                  <a:lnTo>
                    <a:pt x="160" y="0"/>
                  </a:lnTo>
                  <a:lnTo>
                    <a:pt x="160" y="0"/>
                  </a:lnTo>
                  <a:lnTo>
                    <a:pt x="165" y="2"/>
                  </a:lnTo>
                  <a:lnTo>
                    <a:pt x="165" y="2"/>
                  </a:lnTo>
                  <a:lnTo>
                    <a:pt x="170" y="5"/>
                  </a:lnTo>
                  <a:lnTo>
                    <a:pt x="170" y="5"/>
                  </a:lnTo>
                  <a:close/>
                  <a:moveTo>
                    <a:pt x="291" y="0"/>
                  </a:moveTo>
                  <a:lnTo>
                    <a:pt x="310" y="0"/>
                  </a:lnTo>
                  <a:lnTo>
                    <a:pt x="310" y="7"/>
                  </a:lnTo>
                  <a:lnTo>
                    <a:pt x="298" y="7"/>
                  </a:lnTo>
                  <a:lnTo>
                    <a:pt x="298" y="14"/>
                  </a:lnTo>
                  <a:lnTo>
                    <a:pt x="310" y="14"/>
                  </a:lnTo>
                  <a:lnTo>
                    <a:pt x="310" y="20"/>
                  </a:lnTo>
                  <a:lnTo>
                    <a:pt x="298" y="20"/>
                  </a:lnTo>
                  <a:lnTo>
                    <a:pt x="298" y="29"/>
                  </a:lnTo>
                  <a:lnTo>
                    <a:pt x="310" y="29"/>
                  </a:lnTo>
                  <a:lnTo>
                    <a:pt x="310" y="35"/>
                  </a:lnTo>
                  <a:lnTo>
                    <a:pt x="291" y="35"/>
                  </a:lnTo>
                  <a:lnTo>
                    <a:pt x="291" y="0"/>
                  </a:lnTo>
                  <a:lnTo>
                    <a:pt x="291" y="0"/>
                  </a:lnTo>
                  <a:close/>
                  <a:moveTo>
                    <a:pt x="366" y="0"/>
                  </a:moveTo>
                  <a:lnTo>
                    <a:pt x="373" y="0"/>
                  </a:lnTo>
                  <a:lnTo>
                    <a:pt x="381" y="25"/>
                  </a:lnTo>
                  <a:lnTo>
                    <a:pt x="390" y="0"/>
                  </a:lnTo>
                  <a:lnTo>
                    <a:pt x="396" y="0"/>
                  </a:lnTo>
                  <a:lnTo>
                    <a:pt x="401" y="35"/>
                  </a:lnTo>
                  <a:lnTo>
                    <a:pt x="395" y="35"/>
                  </a:lnTo>
                  <a:lnTo>
                    <a:pt x="391" y="14"/>
                  </a:lnTo>
                  <a:lnTo>
                    <a:pt x="385" y="35"/>
                  </a:lnTo>
                  <a:lnTo>
                    <a:pt x="378" y="35"/>
                  </a:lnTo>
                  <a:lnTo>
                    <a:pt x="371" y="14"/>
                  </a:lnTo>
                  <a:lnTo>
                    <a:pt x="368" y="35"/>
                  </a:lnTo>
                  <a:lnTo>
                    <a:pt x="361" y="35"/>
                  </a:lnTo>
                  <a:lnTo>
                    <a:pt x="366" y="0"/>
                  </a:lnTo>
                  <a:lnTo>
                    <a:pt x="366" y="0"/>
                  </a:lnTo>
                  <a:close/>
                  <a:moveTo>
                    <a:pt x="471" y="5"/>
                  </a:moveTo>
                  <a:lnTo>
                    <a:pt x="466" y="10"/>
                  </a:lnTo>
                  <a:lnTo>
                    <a:pt x="466" y="10"/>
                  </a:lnTo>
                  <a:lnTo>
                    <a:pt x="465" y="7"/>
                  </a:lnTo>
                  <a:lnTo>
                    <a:pt x="461" y="7"/>
                  </a:lnTo>
                  <a:lnTo>
                    <a:pt x="461" y="7"/>
                  </a:lnTo>
                  <a:lnTo>
                    <a:pt x="460" y="7"/>
                  </a:lnTo>
                  <a:lnTo>
                    <a:pt x="460" y="7"/>
                  </a:lnTo>
                  <a:lnTo>
                    <a:pt x="460" y="9"/>
                  </a:lnTo>
                  <a:lnTo>
                    <a:pt x="460" y="9"/>
                  </a:lnTo>
                  <a:lnTo>
                    <a:pt x="460" y="10"/>
                  </a:lnTo>
                  <a:lnTo>
                    <a:pt x="460" y="10"/>
                  </a:lnTo>
                  <a:lnTo>
                    <a:pt x="465" y="15"/>
                  </a:lnTo>
                  <a:lnTo>
                    <a:pt x="465" y="15"/>
                  </a:lnTo>
                  <a:lnTo>
                    <a:pt x="468" y="19"/>
                  </a:lnTo>
                  <a:lnTo>
                    <a:pt x="468" y="19"/>
                  </a:lnTo>
                  <a:lnTo>
                    <a:pt x="471" y="22"/>
                  </a:lnTo>
                  <a:lnTo>
                    <a:pt x="471" y="22"/>
                  </a:lnTo>
                  <a:lnTo>
                    <a:pt x="473" y="27"/>
                  </a:lnTo>
                  <a:lnTo>
                    <a:pt x="473" y="27"/>
                  </a:lnTo>
                  <a:lnTo>
                    <a:pt x="471" y="30"/>
                  </a:lnTo>
                  <a:lnTo>
                    <a:pt x="470" y="34"/>
                  </a:lnTo>
                  <a:lnTo>
                    <a:pt x="470" y="34"/>
                  </a:lnTo>
                  <a:lnTo>
                    <a:pt x="466" y="35"/>
                  </a:lnTo>
                  <a:lnTo>
                    <a:pt x="461" y="35"/>
                  </a:lnTo>
                  <a:lnTo>
                    <a:pt x="461" y="35"/>
                  </a:lnTo>
                  <a:lnTo>
                    <a:pt x="456" y="34"/>
                  </a:lnTo>
                  <a:lnTo>
                    <a:pt x="456" y="34"/>
                  </a:lnTo>
                  <a:lnTo>
                    <a:pt x="451" y="29"/>
                  </a:lnTo>
                  <a:lnTo>
                    <a:pt x="456" y="25"/>
                  </a:lnTo>
                  <a:lnTo>
                    <a:pt x="456" y="25"/>
                  </a:lnTo>
                  <a:lnTo>
                    <a:pt x="460" y="29"/>
                  </a:lnTo>
                  <a:lnTo>
                    <a:pt x="461" y="30"/>
                  </a:lnTo>
                  <a:lnTo>
                    <a:pt x="461" y="30"/>
                  </a:lnTo>
                  <a:lnTo>
                    <a:pt x="465" y="29"/>
                  </a:lnTo>
                  <a:lnTo>
                    <a:pt x="465" y="29"/>
                  </a:lnTo>
                  <a:lnTo>
                    <a:pt x="466" y="27"/>
                  </a:lnTo>
                  <a:lnTo>
                    <a:pt x="466" y="27"/>
                  </a:lnTo>
                  <a:lnTo>
                    <a:pt x="465" y="24"/>
                  </a:lnTo>
                  <a:lnTo>
                    <a:pt x="465" y="24"/>
                  </a:lnTo>
                  <a:lnTo>
                    <a:pt x="461" y="20"/>
                  </a:lnTo>
                  <a:lnTo>
                    <a:pt x="461" y="20"/>
                  </a:lnTo>
                  <a:lnTo>
                    <a:pt x="455" y="14"/>
                  </a:lnTo>
                  <a:lnTo>
                    <a:pt x="455" y="14"/>
                  </a:lnTo>
                  <a:lnTo>
                    <a:pt x="453" y="9"/>
                  </a:lnTo>
                  <a:lnTo>
                    <a:pt x="453" y="9"/>
                  </a:lnTo>
                  <a:lnTo>
                    <a:pt x="453" y="5"/>
                  </a:lnTo>
                  <a:lnTo>
                    <a:pt x="455" y="2"/>
                  </a:lnTo>
                  <a:lnTo>
                    <a:pt x="455" y="2"/>
                  </a:lnTo>
                  <a:lnTo>
                    <a:pt x="458" y="0"/>
                  </a:lnTo>
                  <a:lnTo>
                    <a:pt x="461" y="0"/>
                  </a:lnTo>
                  <a:lnTo>
                    <a:pt x="461" y="0"/>
                  </a:lnTo>
                  <a:lnTo>
                    <a:pt x="466" y="2"/>
                  </a:lnTo>
                  <a:lnTo>
                    <a:pt x="466" y="2"/>
                  </a:lnTo>
                  <a:lnTo>
                    <a:pt x="471" y="5"/>
                  </a:lnTo>
                  <a:lnTo>
                    <a:pt x="471" y="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grpSp>
      <p:cxnSp>
        <p:nvCxnSpPr>
          <p:cNvPr id="61" name="Google Shape;61;p5"/>
          <p:cNvCxnSpPr/>
          <p:nvPr/>
        </p:nvCxnSpPr>
        <p:spPr>
          <a:xfrm>
            <a:off x="4145757" y="809625"/>
            <a:ext cx="852488" cy="0"/>
          </a:xfrm>
          <a:prstGeom prst="straightConnector1">
            <a:avLst/>
          </a:prstGeom>
          <a:noFill/>
          <a:ln w="20625" cap="flat" cmpd="sng">
            <a:solidFill>
              <a:srgbClr val="F58020"/>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9"/>
          <p:cNvSpPr txBox="1">
            <a:spLocks noGrp="1"/>
          </p:cNvSpPr>
          <p:nvPr>
            <p:ph type="title"/>
          </p:nvPr>
        </p:nvSpPr>
        <p:spPr>
          <a:xfrm>
            <a:off x="534274" y="2900743"/>
            <a:ext cx="2752106" cy="427303"/>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4000"/>
              <a:buFont typeface="Oswald"/>
              <a:buNone/>
              <a:defRPr sz="3000" b="0" i="0" u="none" strike="noStrike" cap="none">
                <a:solidFill>
                  <a:schemeClr val="lt1"/>
                </a:solidFill>
                <a:latin typeface="Oswald"/>
                <a:ea typeface="Oswald"/>
                <a:cs typeface="Oswald"/>
                <a:sym typeface="Oswald"/>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8" name="Google Shape;88;p9"/>
          <p:cNvSpPr txBox="1">
            <a:spLocks noGrp="1"/>
          </p:cNvSpPr>
          <p:nvPr>
            <p:ph type="dt" idx="10"/>
          </p:nvPr>
        </p:nvSpPr>
        <p:spPr>
          <a:xfrm>
            <a:off x="628650" y="5366231"/>
            <a:ext cx="20574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89" name="Google Shape;89;p9"/>
          <p:cNvSpPr txBox="1">
            <a:spLocks noGrp="1"/>
          </p:cNvSpPr>
          <p:nvPr>
            <p:ph type="ftr" idx="11"/>
          </p:nvPr>
        </p:nvSpPr>
        <p:spPr>
          <a:xfrm>
            <a:off x="3028950" y="5366231"/>
            <a:ext cx="30861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90" name="Google Shape;90;p9"/>
          <p:cNvSpPr txBox="1">
            <a:spLocks noGrp="1"/>
          </p:cNvSpPr>
          <p:nvPr>
            <p:ph type="sldNum" idx="12"/>
          </p:nvPr>
        </p:nvSpPr>
        <p:spPr>
          <a:xfrm>
            <a:off x="6457950" y="5366231"/>
            <a:ext cx="20574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PT Sans"/>
                <a:ea typeface="PT Sans"/>
                <a:cs typeface="PT Sans"/>
                <a:sym typeface="PT Sans"/>
              </a:defRPr>
            </a:lvl1pPr>
            <a:lvl2pPr marL="0" marR="0" lvl="1" indent="0" algn="r" rtl="0">
              <a:spcBef>
                <a:spcPts val="0"/>
              </a:spcBef>
              <a:buNone/>
              <a:defRPr sz="900">
                <a:solidFill>
                  <a:srgbClr val="888888"/>
                </a:solidFill>
                <a:latin typeface="PT Sans"/>
                <a:ea typeface="PT Sans"/>
                <a:cs typeface="PT Sans"/>
                <a:sym typeface="PT Sans"/>
              </a:defRPr>
            </a:lvl2pPr>
            <a:lvl3pPr marL="0" marR="0" lvl="2" indent="0" algn="r" rtl="0">
              <a:spcBef>
                <a:spcPts val="0"/>
              </a:spcBef>
              <a:buNone/>
              <a:defRPr sz="900">
                <a:solidFill>
                  <a:srgbClr val="888888"/>
                </a:solidFill>
                <a:latin typeface="PT Sans"/>
                <a:ea typeface="PT Sans"/>
                <a:cs typeface="PT Sans"/>
                <a:sym typeface="PT Sans"/>
              </a:defRPr>
            </a:lvl3pPr>
            <a:lvl4pPr marL="0" marR="0" lvl="3" indent="0" algn="r" rtl="0">
              <a:spcBef>
                <a:spcPts val="0"/>
              </a:spcBef>
              <a:buNone/>
              <a:defRPr sz="900">
                <a:solidFill>
                  <a:srgbClr val="888888"/>
                </a:solidFill>
                <a:latin typeface="PT Sans"/>
                <a:ea typeface="PT Sans"/>
                <a:cs typeface="PT Sans"/>
                <a:sym typeface="PT Sans"/>
              </a:defRPr>
            </a:lvl4pPr>
            <a:lvl5pPr marL="0" marR="0" lvl="4" indent="0" algn="r" rtl="0">
              <a:spcBef>
                <a:spcPts val="0"/>
              </a:spcBef>
              <a:buNone/>
              <a:defRPr sz="900">
                <a:solidFill>
                  <a:srgbClr val="888888"/>
                </a:solidFill>
                <a:latin typeface="PT Sans"/>
                <a:ea typeface="PT Sans"/>
                <a:cs typeface="PT Sans"/>
                <a:sym typeface="PT Sans"/>
              </a:defRPr>
            </a:lvl5pPr>
            <a:lvl6pPr marL="0" marR="0" lvl="5" indent="0" algn="r" rtl="0">
              <a:spcBef>
                <a:spcPts val="0"/>
              </a:spcBef>
              <a:buNone/>
              <a:defRPr sz="900">
                <a:solidFill>
                  <a:srgbClr val="888888"/>
                </a:solidFill>
                <a:latin typeface="PT Sans"/>
                <a:ea typeface="PT Sans"/>
                <a:cs typeface="PT Sans"/>
                <a:sym typeface="PT Sans"/>
              </a:defRPr>
            </a:lvl6pPr>
            <a:lvl7pPr marL="0" marR="0" lvl="6" indent="0" algn="r" rtl="0">
              <a:spcBef>
                <a:spcPts val="0"/>
              </a:spcBef>
              <a:buNone/>
              <a:defRPr sz="900">
                <a:solidFill>
                  <a:srgbClr val="888888"/>
                </a:solidFill>
                <a:latin typeface="PT Sans"/>
                <a:ea typeface="PT Sans"/>
                <a:cs typeface="PT Sans"/>
                <a:sym typeface="PT Sans"/>
              </a:defRPr>
            </a:lvl7pPr>
            <a:lvl8pPr marL="0" marR="0" lvl="7" indent="0" algn="r" rtl="0">
              <a:spcBef>
                <a:spcPts val="0"/>
              </a:spcBef>
              <a:buNone/>
              <a:defRPr sz="900">
                <a:solidFill>
                  <a:srgbClr val="888888"/>
                </a:solidFill>
                <a:latin typeface="PT Sans"/>
                <a:ea typeface="PT Sans"/>
                <a:cs typeface="PT Sans"/>
                <a:sym typeface="PT Sans"/>
              </a:defRPr>
            </a:lvl8pPr>
            <a:lvl9pPr marL="0" marR="0" lvl="8" indent="0" algn="r" rtl="0">
              <a:spcBef>
                <a:spcPts val="0"/>
              </a:spcBef>
              <a:buNone/>
              <a:defRPr sz="900">
                <a:solidFill>
                  <a:srgbClr val="888888"/>
                </a:solidFill>
                <a:latin typeface="PT Sans"/>
                <a:ea typeface="PT Sans"/>
                <a:cs typeface="PT Sans"/>
                <a:sym typeface="PT Sans"/>
              </a:defRPr>
            </a:lvl9pPr>
          </a:lstStyle>
          <a:p>
            <a:fld id="{00000000-1234-1234-1234-123412341234}" type="slidenum">
              <a:rPr lang="en-US" smtClean="0"/>
              <a:pPr/>
              <a:t>‹#›</a:t>
            </a:fld>
            <a:endParaRPr lang="en-US" dirty="0"/>
          </a:p>
        </p:txBody>
      </p:sp>
      <p:sp>
        <p:nvSpPr>
          <p:cNvPr id="91" name="Google Shape;91;p9"/>
          <p:cNvSpPr/>
          <p:nvPr/>
        </p:nvSpPr>
        <p:spPr>
          <a:xfrm>
            <a:off x="3744517" y="1232958"/>
            <a:ext cx="2884885" cy="3483240"/>
          </a:xfrm>
          <a:custGeom>
            <a:avLst/>
            <a:gdLst/>
            <a:ahLst/>
            <a:cxnLst/>
            <a:rect l="l" t="t" r="r" b="b"/>
            <a:pathLst>
              <a:path w="2423" h="2633" extrusionOk="0">
                <a:moveTo>
                  <a:pt x="1313" y="2633"/>
                </a:moveTo>
                <a:lnTo>
                  <a:pt x="1313" y="2633"/>
                </a:lnTo>
                <a:lnTo>
                  <a:pt x="1250" y="2631"/>
                </a:lnTo>
                <a:lnTo>
                  <a:pt x="1187" y="2626"/>
                </a:lnTo>
                <a:lnTo>
                  <a:pt x="1123" y="2618"/>
                </a:lnTo>
                <a:lnTo>
                  <a:pt x="1062" y="2608"/>
                </a:lnTo>
                <a:lnTo>
                  <a:pt x="1000" y="2595"/>
                </a:lnTo>
                <a:lnTo>
                  <a:pt x="940" y="2578"/>
                </a:lnTo>
                <a:lnTo>
                  <a:pt x="882" y="2560"/>
                </a:lnTo>
                <a:lnTo>
                  <a:pt x="823" y="2538"/>
                </a:lnTo>
                <a:lnTo>
                  <a:pt x="768" y="2513"/>
                </a:lnTo>
                <a:lnTo>
                  <a:pt x="713" y="2486"/>
                </a:lnTo>
                <a:lnTo>
                  <a:pt x="658" y="2458"/>
                </a:lnTo>
                <a:lnTo>
                  <a:pt x="607" y="2426"/>
                </a:lnTo>
                <a:lnTo>
                  <a:pt x="557" y="2391"/>
                </a:lnTo>
                <a:lnTo>
                  <a:pt x="508" y="2355"/>
                </a:lnTo>
                <a:lnTo>
                  <a:pt x="460" y="2316"/>
                </a:lnTo>
                <a:lnTo>
                  <a:pt x="415" y="2276"/>
                </a:lnTo>
                <a:lnTo>
                  <a:pt x="372" y="2235"/>
                </a:lnTo>
                <a:lnTo>
                  <a:pt x="330" y="2190"/>
                </a:lnTo>
                <a:lnTo>
                  <a:pt x="292" y="2143"/>
                </a:lnTo>
                <a:lnTo>
                  <a:pt x="253" y="2095"/>
                </a:lnTo>
                <a:lnTo>
                  <a:pt x="218" y="2045"/>
                </a:lnTo>
                <a:lnTo>
                  <a:pt x="187" y="1993"/>
                </a:lnTo>
                <a:lnTo>
                  <a:pt x="155" y="1940"/>
                </a:lnTo>
                <a:lnTo>
                  <a:pt x="128" y="1885"/>
                </a:lnTo>
                <a:lnTo>
                  <a:pt x="102" y="1828"/>
                </a:lnTo>
                <a:lnTo>
                  <a:pt x="80" y="1770"/>
                </a:lnTo>
                <a:lnTo>
                  <a:pt x="60" y="1711"/>
                </a:lnTo>
                <a:lnTo>
                  <a:pt x="42" y="1650"/>
                </a:lnTo>
                <a:lnTo>
                  <a:pt x="28" y="1588"/>
                </a:lnTo>
                <a:lnTo>
                  <a:pt x="17" y="1526"/>
                </a:lnTo>
                <a:lnTo>
                  <a:pt x="7" y="1461"/>
                </a:lnTo>
                <a:lnTo>
                  <a:pt x="2" y="1396"/>
                </a:lnTo>
                <a:lnTo>
                  <a:pt x="2" y="1396"/>
                </a:lnTo>
                <a:lnTo>
                  <a:pt x="0" y="1330"/>
                </a:lnTo>
                <a:lnTo>
                  <a:pt x="0" y="1263"/>
                </a:lnTo>
                <a:lnTo>
                  <a:pt x="5" y="1196"/>
                </a:lnTo>
                <a:lnTo>
                  <a:pt x="12" y="1131"/>
                </a:lnTo>
                <a:lnTo>
                  <a:pt x="23" y="1066"/>
                </a:lnTo>
                <a:lnTo>
                  <a:pt x="37" y="1003"/>
                </a:lnTo>
                <a:lnTo>
                  <a:pt x="53" y="940"/>
                </a:lnTo>
                <a:lnTo>
                  <a:pt x="73" y="880"/>
                </a:lnTo>
                <a:lnTo>
                  <a:pt x="97" y="820"/>
                </a:lnTo>
                <a:lnTo>
                  <a:pt x="122" y="761"/>
                </a:lnTo>
                <a:lnTo>
                  <a:pt x="150" y="705"/>
                </a:lnTo>
                <a:lnTo>
                  <a:pt x="182" y="648"/>
                </a:lnTo>
                <a:lnTo>
                  <a:pt x="215" y="595"/>
                </a:lnTo>
                <a:lnTo>
                  <a:pt x="250" y="543"/>
                </a:lnTo>
                <a:lnTo>
                  <a:pt x="288" y="493"/>
                </a:lnTo>
                <a:lnTo>
                  <a:pt x="330" y="445"/>
                </a:lnTo>
                <a:lnTo>
                  <a:pt x="372" y="398"/>
                </a:lnTo>
                <a:lnTo>
                  <a:pt x="417" y="355"/>
                </a:lnTo>
                <a:lnTo>
                  <a:pt x="465" y="311"/>
                </a:lnTo>
                <a:lnTo>
                  <a:pt x="513" y="271"/>
                </a:lnTo>
                <a:lnTo>
                  <a:pt x="565" y="235"/>
                </a:lnTo>
                <a:lnTo>
                  <a:pt x="618" y="200"/>
                </a:lnTo>
                <a:lnTo>
                  <a:pt x="673" y="166"/>
                </a:lnTo>
                <a:lnTo>
                  <a:pt x="730" y="138"/>
                </a:lnTo>
                <a:lnTo>
                  <a:pt x="788" y="110"/>
                </a:lnTo>
                <a:lnTo>
                  <a:pt x="848" y="86"/>
                </a:lnTo>
                <a:lnTo>
                  <a:pt x="908" y="65"/>
                </a:lnTo>
                <a:lnTo>
                  <a:pt x="972" y="45"/>
                </a:lnTo>
                <a:lnTo>
                  <a:pt x="1035" y="30"/>
                </a:lnTo>
                <a:lnTo>
                  <a:pt x="1100" y="18"/>
                </a:lnTo>
                <a:lnTo>
                  <a:pt x="1167" y="8"/>
                </a:lnTo>
                <a:lnTo>
                  <a:pt x="1235" y="3"/>
                </a:lnTo>
                <a:lnTo>
                  <a:pt x="1235" y="3"/>
                </a:lnTo>
                <a:lnTo>
                  <a:pt x="1275" y="1"/>
                </a:lnTo>
                <a:lnTo>
                  <a:pt x="1317" y="0"/>
                </a:lnTo>
                <a:lnTo>
                  <a:pt x="1317" y="0"/>
                </a:lnTo>
                <a:lnTo>
                  <a:pt x="1355" y="1"/>
                </a:lnTo>
                <a:lnTo>
                  <a:pt x="1392" y="1"/>
                </a:lnTo>
                <a:lnTo>
                  <a:pt x="1428" y="5"/>
                </a:lnTo>
                <a:lnTo>
                  <a:pt x="1467" y="8"/>
                </a:lnTo>
                <a:lnTo>
                  <a:pt x="1503" y="13"/>
                </a:lnTo>
                <a:lnTo>
                  <a:pt x="1538" y="20"/>
                </a:lnTo>
                <a:lnTo>
                  <a:pt x="1575" y="26"/>
                </a:lnTo>
                <a:lnTo>
                  <a:pt x="1612" y="33"/>
                </a:lnTo>
                <a:lnTo>
                  <a:pt x="1647" y="41"/>
                </a:lnTo>
                <a:lnTo>
                  <a:pt x="1682" y="51"/>
                </a:lnTo>
                <a:lnTo>
                  <a:pt x="1717" y="61"/>
                </a:lnTo>
                <a:lnTo>
                  <a:pt x="1750" y="73"/>
                </a:lnTo>
                <a:lnTo>
                  <a:pt x="1817" y="100"/>
                </a:lnTo>
                <a:lnTo>
                  <a:pt x="1883" y="128"/>
                </a:lnTo>
                <a:lnTo>
                  <a:pt x="1947" y="161"/>
                </a:lnTo>
                <a:lnTo>
                  <a:pt x="2008" y="196"/>
                </a:lnTo>
                <a:lnTo>
                  <a:pt x="2068" y="236"/>
                </a:lnTo>
                <a:lnTo>
                  <a:pt x="2125" y="278"/>
                </a:lnTo>
                <a:lnTo>
                  <a:pt x="2180" y="323"/>
                </a:lnTo>
                <a:lnTo>
                  <a:pt x="2232" y="371"/>
                </a:lnTo>
                <a:lnTo>
                  <a:pt x="2282" y="423"/>
                </a:lnTo>
                <a:lnTo>
                  <a:pt x="2328" y="476"/>
                </a:lnTo>
                <a:lnTo>
                  <a:pt x="2053" y="788"/>
                </a:lnTo>
                <a:lnTo>
                  <a:pt x="2053" y="788"/>
                </a:lnTo>
                <a:lnTo>
                  <a:pt x="2020" y="746"/>
                </a:lnTo>
                <a:lnTo>
                  <a:pt x="1987" y="706"/>
                </a:lnTo>
                <a:lnTo>
                  <a:pt x="1948" y="668"/>
                </a:lnTo>
                <a:lnTo>
                  <a:pt x="1910" y="631"/>
                </a:lnTo>
                <a:lnTo>
                  <a:pt x="1868" y="598"/>
                </a:lnTo>
                <a:lnTo>
                  <a:pt x="1827" y="566"/>
                </a:lnTo>
                <a:lnTo>
                  <a:pt x="1782" y="538"/>
                </a:lnTo>
                <a:lnTo>
                  <a:pt x="1735" y="513"/>
                </a:lnTo>
                <a:lnTo>
                  <a:pt x="1687" y="490"/>
                </a:lnTo>
                <a:lnTo>
                  <a:pt x="1638" y="468"/>
                </a:lnTo>
                <a:lnTo>
                  <a:pt x="1587" y="451"/>
                </a:lnTo>
                <a:lnTo>
                  <a:pt x="1535" y="436"/>
                </a:lnTo>
                <a:lnTo>
                  <a:pt x="1482" y="425"/>
                </a:lnTo>
                <a:lnTo>
                  <a:pt x="1427" y="416"/>
                </a:lnTo>
                <a:lnTo>
                  <a:pt x="1372" y="411"/>
                </a:lnTo>
                <a:lnTo>
                  <a:pt x="1317" y="410"/>
                </a:lnTo>
                <a:lnTo>
                  <a:pt x="1317" y="410"/>
                </a:lnTo>
                <a:lnTo>
                  <a:pt x="1260" y="411"/>
                </a:lnTo>
                <a:lnTo>
                  <a:pt x="1260" y="411"/>
                </a:lnTo>
                <a:lnTo>
                  <a:pt x="1213" y="415"/>
                </a:lnTo>
                <a:lnTo>
                  <a:pt x="1168" y="421"/>
                </a:lnTo>
                <a:lnTo>
                  <a:pt x="1123" y="430"/>
                </a:lnTo>
                <a:lnTo>
                  <a:pt x="1078" y="441"/>
                </a:lnTo>
                <a:lnTo>
                  <a:pt x="1035" y="453"/>
                </a:lnTo>
                <a:lnTo>
                  <a:pt x="993" y="468"/>
                </a:lnTo>
                <a:lnTo>
                  <a:pt x="952" y="485"/>
                </a:lnTo>
                <a:lnTo>
                  <a:pt x="912" y="505"/>
                </a:lnTo>
                <a:lnTo>
                  <a:pt x="873" y="525"/>
                </a:lnTo>
                <a:lnTo>
                  <a:pt x="835" y="546"/>
                </a:lnTo>
                <a:lnTo>
                  <a:pt x="798" y="571"/>
                </a:lnTo>
                <a:lnTo>
                  <a:pt x="763" y="596"/>
                </a:lnTo>
                <a:lnTo>
                  <a:pt x="730" y="625"/>
                </a:lnTo>
                <a:lnTo>
                  <a:pt x="697" y="653"/>
                </a:lnTo>
                <a:lnTo>
                  <a:pt x="665" y="683"/>
                </a:lnTo>
                <a:lnTo>
                  <a:pt x="637" y="716"/>
                </a:lnTo>
                <a:lnTo>
                  <a:pt x="608" y="750"/>
                </a:lnTo>
                <a:lnTo>
                  <a:pt x="582" y="783"/>
                </a:lnTo>
                <a:lnTo>
                  <a:pt x="557" y="820"/>
                </a:lnTo>
                <a:lnTo>
                  <a:pt x="533" y="856"/>
                </a:lnTo>
                <a:lnTo>
                  <a:pt x="513" y="895"/>
                </a:lnTo>
                <a:lnTo>
                  <a:pt x="493" y="933"/>
                </a:lnTo>
                <a:lnTo>
                  <a:pt x="475" y="975"/>
                </a:lnTo>
                <a:lnTo>
                  <a:pt x="460" y="1015"/>
                </a:lnTo>
                <a:lnTo>
                  <a:pt x="447" y="1058"/>
                </a:lnTo>
                <a:lnTo>
                  <a:pt x="435" y="1100"/>
                </a:lnTo>
                <a:lnTo>
                  <a:pt x="425" y="1145"/>
                </a:lnTo>
                <a:lnTo>
                  <a:pt x="418" y="1188"/>
                </a:lnTo>
                <a:lnTo>
                  <a:pt x="412" y="1233"/>
                </a:lnTo>
                <a:lnTo>
                  <a:pt x="410" y="1280"/>
                </a:lnTo>
                <a:lnTo>
                  <a:pt x="408" y="1325"/>
                </a:lnTo>
                <a:lnTo>
                  <a:pt x="410" y="1371"/>
                </a:lnTo>
                <a:lnTo>
                  <a:pt x="410" y="1371"/>
                </a:lnTo>
                <a:lnTo>
                  <a:pt x="415" y="1416"/>
                </a:lnTo>
                <a:lnTo>
                  <a:pt x="420" y="1461"/>
                </a:lnTo>
                <a:lnTo>
                  <a:pt x="428" y="1505"/>
                </a:lnTo>
                <a:lnTo>
                  <a:pt x="438" y="1546"/>
                </a:lnTo>
                <a:lnTo>
                  <a:pt x="450" y="1588"/>
                </a:lnTo>
                <a:lnTo>
                  <a:pt x="463" y="1630"/>
                </a:lnTo>
                <a:lnTo>
                  <a:pt x="480" y="1670"/>
                </a:lnTo>
                <a:lnTo>
                  <a:pt x="497" y="1708"/>
                </a:lnTo>
                <a:lnTo>
                  <a:pt x="517" y="1746"/>
                </a:lnTo>
                <a:lnTo>
                  <a:pt x="537" y="1783"/>
                </a:lnTo>
                <a:lnTo>
                  <a:pt x="560" y="1818"/>
                </a:lnTo>
                <a:lnTo>
                  <a:pt x="583" y="1853"/>
                </a:lnTo>
                <a:lnTo>
                  <a:pt x="610" y="1886"/>
                </a:lnTo>
                <a:lnTo>
                  <a:pt x="637" y="1918"/>
                </a:lnTo>
                <a:lnTo>
                  <a:pt x="665" y="1948"/>
                </a:lnTo>
                <a:lnTo>
                  <a:pt x="695" y="1978"/>
                </a:lnTo>
                <a:lnTo>
                  <a:pt x="727" y="2006"/>
                </a:lnTo>
                <a:lnTo>
                  <a:pt x="758" y="2033"/>
                </a:lnTo>
                <a:lnTo>
                  <a:pt x="793" y="2056"/>
                </a:lnTo>
                <a:lnTo>
                  <a:pt x="827" y="2081"/>
                </a:lnTo>
                <a:lnTo>
                  <a:pt x="863" y="2103"/>
                </a:lnTo>
                <a:lnTo>
                  <a:pt x="900" y="2123"/>
                </a:lnTo>
                <a:lnTo>
                  <a:pt x="938" y="2141"/>
                </a:lnTo>
                <a:lnTo>
                  <a:pt x="977" y="2158"/>
                </a:lnTo>
                <a:lnTo>
                  <a:pt x="1017" y="2173"/>
                </a:lnTo>
                <a:lnTo>
                  <a:pt x="1057" y="2186"/>
                </a:lnTo>
                <a:lnTo>
                  <a:pt x="1098" y="2196"/>
                </a:lnTo>
                <a:lnTo>
                  <a:pt x="1140" y="2206"/>
                </a:lnTo>
                <a:lnTo>
                  <a:pt x="1183" y="2213"/>
                </a:lnTo>
                <a:lnTo>
                  <a:pt x="1227" y="2218"/>
                </a:lnTo>
                <a:lnTo>
                  <a:pt x="1270" y="2221"/>
                </a:lnTo>
                <a:lnTo>
                  <a:pt x="1315" y="2223"/>
                </a:lnTo>
                <a:lnTo>
                  <a:pt x="1315" y="2223"/>
                </a:lnTo>
                <a:lnTo>
                  <a:pt x="1372" y="2221"/>
                </a:lnTo>
                <a:lnTo>
                  <a:pt x="1372" y="2221"/>
                </a:lnTo>
                <a:lnTo>
                  <a:pt x="1432" y="2216"/>
                </a:lnTo>
                <a:lnTo>
                  <a:pt x="1490" y="2206"/>
                </a:lnTo>
                <a:lnTo>
                  <a:pt x="1547" y="2193"/>
                </a:lnTo>
                <a:lnTo>
                  <a:pt x="1603" y="2176"/>
                </a:lnTo>
                <a:lnTo>
                  <a:pt x="1657" y="2156"/>
                </a:lnTo>
                <a:lnTo>
                  <a:pt x="1710" y="2133"/>
                </a:lnTo>
                <a:lnTo>
                  <a:pt x="1760" y="2106"/>
                </a:lnTo>
                <a:lnTo>
                  <a:pt x="1808" y="2078"/>
                </a:lnTo>
                <a:lnTo>
                  <a:pt x="1855" y="2045"/>
                </a:lnTo>
                <a:lnTo>
                  <a:pt x="1898" y="2010"/>
                </a:lnTo>
                <a:lnTo>
                  <a:pt x="1942" y="1973"/>
                </a:lnTo>
                <a:lnTo>
                  <a:pt x="1980" y="1933"/>
                </a:lnTo>
                <a:lnTo>
                  <a:pt x="2017" y="1890"/>
                </a:lnTo>
                <a:lnTo>
                  <a:pt x="2052" y="1845"/>
                </a:lnTo>
                <a:lnTo>
                  <a:pt x="2083" y="1798"/>
                </a:lnTo>
                <a:lnTo>
                  <a:pt x="2112" y="1750"/>
                </a:lnTo>
                <a:lnTo>
                  <a:pt x="2423" y="2026"/>
                </a:lnTo>
                <a:lnTo>
                  <a:pt x="2423" y="2026"/>
                </a:lnTo>
                <a:lnTo>
                  <a:pt x="2403" y="2058"/>
                </a:lnTo>
                <a:lnTo>
                  <a:pt x="2382" y="2088"/>
                </a:lnTo>
                <a:lnTo>
                  <a:pt x="2358" y="2120"/>
                </a:lnTo>
                <a:lnTo>
                  <a:pt x="2335" y="2150"/>
                </a:lnTo>
                <a:lnTo>
                  <a:pt x="2310" y="2178"/>
                </a:lnTo>
                <a:lnTo>
                  <a:pt x="2285" y="2206"/>
                </a:lnTo>
                <a:lnTo>
                  <a:pt x="2258" y="2233"/>
                </a:lnTo>
                <a:lnTo>
                  <a:pt x="2232" y="2261"/>
                </a:lnTo>
                <a:lnTo>
                  <a:pt x="2205" y="2286"/>
                </a:lnTo>
                <a:lnTo>
                  <a:pt x="2177" y="2311"/>
                </a:lnTo>
                <a:lnTo>
                  <a:pt x="2147" y="2336"/>
                </a:lnTo>
                <a:lnTo>
                  <a:pt x="2117" y="2360"/>
                </a:lnTo>
                <a:lnTo>
                  <a:pt x="2087" y="2383"/>
                </a:lnTo>
                <a:lnTo>
                  <a:pt x="2055" y="2405"/>
                </a:lnTo>
                <a:lnTo>
                  <a:pt x="2023" y="2426"/>
                </a:lnTo>
                <a:lnTo>
                  <a:pt x="1992" y="2446"/>
                </a:lnTo>
                <a:lnTo>
                  <a:pt x="1958" y="2465"/>
                </a:lnTo>
                <a:lnTo>
                  <a:pt x="1925" y="2483"/>
                </a:lnTo>
                <a:lnTo>
                  <a:pt x="1890" y="2501"/>
                </a:lnTo>
                <a:lnTo>
                  <a:pt x="1855" y="2516"/>
                </a:lnTo>
                <a:lnTo>
                  <a:pt x="1820" y="2533"/>
                </a:lnTo>
                <a:lnTo>
                  <a:pt x="1783" y="2546"/>
                </a:lnTo>
                <a:lnTo>
                  <a:pt x="1747" y="2560"/>
                </a:lnTo>
                <a:lnTo>
                  <a:pt x="1710" y="2573"/>
                </a:lnTo>
                <a:lnTo>
                  <a:pt x="1672" y="2583"/>
                </a:lnTo>
                <a:lnTo>
                  <a:pt x="1633" y="2593"/>
                </a:lnTo>
                <a:lnTo>
                  <a:pt x="1595" y="2603"/>
                </a:lnTo>
                <a:lnTo>
                  <a:pt x="1557" y="2610"/>
                </a:lnTo>
                <a:lnTo>
                  <a:pt x="1517" y="2616"/>
                </a:lnTo>
                <a:lnTo>
                  <a:pt x="1477" y="2623"/>
                </a:lnTo>
                <a:lnTo>
                  <a:pt x="1437" y="2626"/>
                </a:lnTo>
                <a:lnTo>
                  <a:pt x="1397" y="2630"/>
                </a:lnTo>
                <a:lnTo>
                  <a:pt x="1397" y="2630"/>
                </a:lnTo>
                <a:lnTo>
                  <a:pt x="1355" y="2631"/>
                </a:lnTo>
                <a:lnTo>
                  <a:pt x="1313" y="2633"/>
                </a:lnTo>
              </a:path>
            </a:pathLst>
          </a:cu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grpSp>
        <p:nvGrpSpPr>
          <p:cNvPr id="92" name="Google Shape;92;p9"/>
          <p:cNvGrpSpPr/>
          <p:nvPr/>
        </p:nvGrpSpPr>
        <p:grpSpPr>
          <a:xfrm>
            <a:off x="534273" y="568855"/>
            <a:ext cx="2853928" cy="930011"/>
            <a:chOff x="925513" y="682625"/>
            <a:chExt cx="3805237" cy="1116013"/>
          </a:xfrm>
        </p:grpSpPr>
        <p:sp>
          <p:nvSpPr>
            <p:cNvPr id="93" name="Google Shape;93;p9"/>
            <p:cNvSpPr/>
            <p:nvPr/>
          </p:nvSpPr>
          <p:spPr>
            <a:xfrm>
              <a:off x="1116013" y="682625"/>
              <a:ext cx="828675" cy="1116013"/>
            </a:xfrm>
            <a:custGeom>
              <a:avLst/>
              <a:gdLst/>
              <a:ahLst/>
              <a:cxnLst/>
              <a:rect l="l" t="t" r="r" b="b"/>
              <a:pathLst>
                <a:path w="522" h="703" extrusionOk="0">
                  <a:moveTo>
                    <a:pt x="392" y="220"/>
                  </a:moveTo>
                  <a:lnTo>
                    <a:pt x="392" y="220"/>
                  </a:lnTo>
                  <a:lnTo>
                    <a:pt x="405" y="220"/>
                  </a:lnTo>
                  <a:lnTo>
                    <a:pt x="417" y="222"/>
                  </a:lnTo>
                  <a:lnTo>
                    <a:pt x="430" y="225"/>
                  </a:lnTo>
                  <a:lnTo>
                    <a:pt x="442" y="230"/>
                  </a:lnTo>
                  <a:lnTo>
                    <a:pt x="454" y="235"/>
                  </a:lnTo>
                  <a:lnTo>
                    <a:pt x="464" y="242"/>
                  </a:lnTo>
                  <a:lnTo>
                    <a:pt x="474" y="250"/>
                  </a:lnTo>
                  <a:lnTo>
                    <a:pt x="484" y="258"/>
                  </a:lnTo>
                  <a:lnTo>
                    <a:pt x="492" y="267"/>
                  </a:lnTo>
                  <a:lnTo>
                    <a:pt x="499" y="277"/>
                  </a:lnTo>
                  <a:lnTo>
                    <a:pt x="505" y="288"/>
                  </a:lnTo>
                  <a:lnTo>
                    <a:pt x="512" y="298"/>
                  </a:lnTo>
                  <a:lnTo>
                    <a:pt x="515" y="312"/>
                  </a:lnTo>
                  <a:lnTo>
                    <a:pt x="519" y="323"/>
                  </a:lnTo>
                  <a:lnTo>
                    <a:pt x="520" y="337"/>
                  </a:lnTo>
                  <a:lnTo>
                    <a:pt x="522" y="350"/>
                  </a:lnTo>
                  <a:lnTo>
                    <a:pt x="522" y="350"/>
                  </a:lnTo>
                  <a:lnTo>
                    <a:pt x="520" y="363"/>
                  </a:lnTo>
                  <a:lnTo>
                    <a:pt x="519" y="375"/>
                  </a:lnTo>
                  <a:lnTo>
                    <a:pt x="515" y="388"/>
                  </a:lnTo>
                  <a:lnTo>
                    <a:pt x="512" y="400"/>
                  </a:lnTo>
                  <a:lnTo>
                    <a:pt x="505" y="412"/>
                  </a:lnTo>
                  <a:lnTo>
                    <a:pt x="499" y="422"/>
                  </a:lnTo>
                  <a:lnTo>
                    <a:pt x="492" y="432"/>
                  </a:lnTo>
                  <a:lnTo>
                    <a:pt x="484" y="442"/>
                  </a:lnTo>
                  <a:lnTo>
                    <a:pt x="474" y="450"/>
                  </a:lnTo>
                  <a:lnTo>
                    <a:pt x="464" y="457"/>
                  </a:lnTo>
                  <a:lnTo>
                    <a:pt x="454" y="463"/>
                  </a:lnTo>
                  <a:lnTo>
                    <a:pt x="442" y="470"/>
                  </a:lnTo>
                  <a:lnTo>
                    <a:pt x="430" y="473"/>
                  </a:lnTo>
                  <a:lnTo>
                    <a:pt x="417" y="477"/>
                  </a:lnTo>
                  <a:lnTo>
                    <a:pt x="405" y="478"/>
                  </a:lnTo>
                  <a:lnTo>
                    <a:pt x="392" y="480"/>
                  </a:lnTo>
                  <a:lnTo>
                    <a:pt x="392" y="480"/>
                  </a:lnTo>
                  <a:lnTo>
                    <a:pt x="372" y="478"/>
                  </a:lnTo>
                  <a:lnTo>
                    <a:pt x="354" y="473"/>
                  </a:lnTo>
                  <a:lnTo>
                    <a:pt x="335" y="467"/>
                  </a:lnTo>
                  <a:lnTo>
                    <a:pt x="320" y="458"/>
                  </a:lnTo>
                  <a:lnTo>
                    <a:pt x="230" y="583"/>
                  </a:lnTo>
                  <a:lnTo>
                    <a:pt x="230" y="583"/>
                  </a:lnTo>
                  <a:lnTo>
                    <a:pt x="237" y="593"/>
                  </a:lnTo>
                  <a:lnTo>
                    <a:pt x="244" y="603"/>
                  </a:lnTo>
                  <a:lnTo>
                    <a:pt x="247" y="615"/>
                  </a:lnTo>
                  <a:lnTo>
                    <a:pt x="249" y="627"/>
                  </a:lnTo>
                  <a:lnTo>
                    <a:pt x="247" y="638"/>
                  </a:lnTo>
                  <a:lnTo>
                    <a:pt x="245" y="650"/>
                  </a:lnTo>
                  <a:lnTo>
                    <a:pt x="240" y="662"/>
                  </a:lnTo>
                  <a:lnTo>
                    <a:pt x="235" y="672"/>
                  </a:lnTo>
                  <a:lnTo>
                    <a:pt x="235" y="672"/>
                  </a:lnTo>
                  <a:lnTo>
                    <a:pt x="225" y="683"/>
                  </a:lnTo>
                  <a:lnTo>
                    <a:pt x="214" y="692"/>
                  </a:lnTo>
                  <a:lnTo>
                    <a:pt x="200" y="698"/>
                  </a:lnTo>
                  <a:lnTo>
                    <a:pt x="187" y="702"/>
                  </a:lnTo>
                  <a:lnTo>
                    <a:pt x="174" y="703"/>
                  </a:lnTo>
                  <a:lnTo>
                    <a:pt x="159" y="702"/>
                  </a:lnTo>
                  <a:lnTo>
                    <a:pt x="145" y="697"/>
                  </a:lnTo>
                  <a:lnTo>
                    <a:pt x="134" y="690"/>
                  </a:lnTo>
                  <a:lnTo>
                    <a:pt x="134" y="690"/>
                  </a:lnTo>
                  <a:lnTo>
                    <a:pt x="122" y="680"/>
                  </a:lnTo>
                  <a:lnTo>
                    <a:pt x="114" y="668"/>
                  </a:lnTo>
                  <a:lnTo>
                    <a:pt x="107" y="657"/>
                  </a:lnTo>
                  <a:lnTo>
                    <a:pt x="104" y="642"/>
                  </a:lnTo>
                  <a:lnTo>
                    <a:pt x="102" y="628"/>
                  </a:lnTo>
                  <a:lnTo>
                    <a:pt x="104" y="615"/>
                  </a:lnTo>
                  <a:lnTo>
                    <a:pt x="109" y="602"/>
                  </a:lnTo>
                  <a:lnTo>
                    <a:pt x="115" y="588"/>
                  </a:lnTo>
                  <a:lnTo>
                    <a:pt x="115" y="588"/>
                  </a:lnTo>
                  <a:lnTo>
                    <a:pt x="124" y="578"/>
                  </a:lnTo>
                  <a:lnTo>
                    <a:pt x="134" y="570"/>
                  </a:lnTo>
                  <a:lnTo>
                    <a:pt x="144" y="565"/>
                  </a:lnTo>
                  <a:lnTo>
                    <a:pt x="154" y="560"/>
                  </a:lnTo>
                  <a:lnTo>
                    <a:pt x="165" y="558"/>
                  </a:lnTo>
                  <a:lnTo>
                    <a:pt x="177" y="557"/>
                  </a:lnTo>
                  <a:lnTo>
                    <a:pt x="190" y="558"/>
                  </a:lnTo>
                  <a:lnTo>
                    <a:pt x="200" y="562"/>
                  </a:lnTo>
                  <a:lnTo>
                    <a:pt x="292" y="433"/>
                  </a:lnTo>
                  <a:lnTo>
                    <a:pt x="292" y="433"/>
                  </a:lnTo>
                  <a:lnTo>
                    <a:pt x="282" y="418"/>
                  </a:lnTo>
                  <a:lnTo>
                    <a:pt x="274" y="403"/>
                  </a:lnTo>
                  <a:lnTo>
                    <a:pt x="267" y="387"/>
                  </a:lnTo>
                  <a:lnTo>
                    <a:pt x="262" y="368"/>
                  </a:lnTo>
                  <a:lnTo>
                    <a:pt x="144" y="368"/>
                  </a:lnTo>
                  <a:lnTo>
                    <a:pt x="144" y="368"/>
                  </a:lnTo>
                  <a:lnTo>
                    <a:pt x="139" y="378"/>
                  </a:lnTo>
                  <a:lnTo>
                    <a:pt x="134" y="390"/>
                  </a:lnTo>
                  <a:lnTo>
                    <a:pt x="127" y="398"/>
                  </a:lnTo>
                  <a:lnTo>
                    <a:pt x="117" y="407"/>
                  </a:lnTo>
                  <a:lnTo>
                    <a:pt x="107" y="413"/>
                  </a:lnTo>
                  <a:lnTo>
                    <a:pt x="97" y="418"/>
                  </a:lnTo>
                  <a:lnTo>
                    <a:pt x="85" y="422"/>
                  </a:lnTo>
                  <a:lnTo>
                    <a:pt x="72" y="422"/>
                  </a:lnTo>
                  <a:lnTo>
                    <a:pt x="72" y="422"/>
                  </a:lnTo>
                  <a:lnTo>
                    <a:pt x="57" y="422"/>
                  </a:lnTo>
                  <a:lnTo>
                    <a:pt x="44" y="417"/>
                  </a:lnTo>
                  <a:lnTo>
                    <a:pt x="32" y="410"/>
                  </a:lnTo>
                  <a:lnTo>
                    <a:pt x="20" y="402"/>
                  </a:lnTo>
                  <a:lnTo>
                    <a:pt x="12" y="390"/>
                  </a:lnTo>
                  <a:lnTo>
                    <a:pt x="5" y="378"/>
                  </a:lnTo>
                  <a:lnTo>
                    <a:pt x="0" y="365"/>
                  </a:lnTo>
                  <a:lnTo>
                    <a:pt x="0" y="350"/>
                  </a:lnTo>
                  <a:lnTo>
                    <a:pt x="0" y="350"/>
                  </a:lnTo>
                  <a:lnTo>
                    <a:pt x="0" y="335"/>
                  </a:lnTo>
                  <a:lnTo>
                    <a:pt x="5" y="322"/>
                  </a:lnTo>
                  <a:lnTo>
                    <a:pt x="12" y="308"/>
                  </a:lnTo>
                  <a:lnTo>
                    <a:pt x="20" y="298"/>
                  </a:lnTo>
                  <a:lnTo>
                    <a:pt x="32" y="288"/>
                  </a:lnTo>
                  <a:lnTo>
                    <a:pt x="44" y="282"/>
                  </a:lnTo>
                  <a:lnTo>
                    <a:pt x="57" y="278"/>
                  </a:lnTo>
                  <a:lnTo>
                    <a:pt x="72" y="277"/>
                  </a:lnTo>
                  <a:lnTo>
                    <a:pt x="72" y="277"/>
                  </a:lnTo>
                  <a:lnTo>
                    <a:pt x="85" y="278"/>
                  </a:lnTo>
                  <a:lnTo>
                    <a:pt x="97" y="280"/>
                  </a:lnTo>
                  <a:lnTo>
                    <a:pt x="107" y="285"/>
                  </a:lnTo>
                  <a:lnTo>
                    <a:pt x="117" y="292"/>
                  </a:lnTo>
                  <a:lnTo>
                    <a:pt x="127" y="300"/>
                  </a:lnTo>
                  <a:lnTo>
                    <a:pt x="134" y="310"/>
                  </a:lnTo>
                  <a:lnTo>
                    <a:pt x="139" y="320"/>
                  </a:lnTo>
                  <a:lnTo>
                    <a:pt x="144" y="332"/>
                  </a:lnTo>
                  <a:lnTo>
                    <a:pt x="262" y="332"/>
                  </a:lnTo>
                  <a:lnTo>
                    <a:pt x="262" y="332"/>
                  </a:lnTo>
                  <a:lnTo>
                    <a:pt x="267" y="315"/>
                  </a:lnTo>
                  <a:lnTo>
                    <a:pt x="272" y="298"/>
                  </a:lnTo>
                  <a:lnTo>
                    <a:pt x="279" y="283"/>
                  </a:lnTo>
                  <a:lnTo>
                    <a:pt x="289" y="270"/>
                  </a:lnTo>
                  <a:lnTo>
                    <a:pt x="299" y="258"/>
                  </a:lnTo>
                  <a:lnTo>
                    <a:pt x="312" y="247"/>
                  </a:lnTo>
                  <a:lnTo>
                    <a:pt x="325" y="238"/>
                  </a:lnTo>
                  <a:lnTo>
                    <a:pt x="340" y="230"/>
                  </a:lnTo>
                  <a:lnTo>
                    <a:pt x="312" y="145"/>
                  </a:lnTo>
                  <a:lnTo>
                    <a:pt x="312" y="145"/>
                  </a:lnTo>
                  <a:lnTo>
                    <a:pt x="300" y="145"/>
                  </a:lnTo>
                  <a:lnTo>
                    <a:pt x="289" y="143"/>
                  </a:lnTo>
                  <a:lnTo>
                    <a:pt x="277" y="138"/>
                  </a:lnTo>
                  <a:lnTo>
                    <a:pt x="267" y="133"/>
                  </a:lnTo>
                  <a:lnTo>
                    <a:pt x="257" y="127"/>
                  </a:lnTo>
                  <a:lnTo>
                    <a:pt x="250" y="117"/>
                  </a:lnTo>
                  <a:lnTo>
                    <a:pt x="244" y="107"/>
                  </a:lnTo>
                  <a:lnTo>
                    <a:pt x="239" y="95"/>
                  </a:lnTo>
                  <a:lnTo>
                    <a:pt x="239" y="95"/>
                  </a:lnTo>
                  <a:lnTo>
                    <a:pt x="235" y="82"/>
                  </a:lnTo>
                  <a:lnTo>
                    <a:pt x="235" y="67"/>
                  </a:lnTo>
                  <a:lnTo>
                    <a:pt x="237" y="53"/>
                  </a:lnTo>
                  <a:lnTo>
                    <a:pt x="242" y="40"/>
                  </a:lnTo>
                  <a:lnTo>
                    <a:pt x="250" y="28"/>
                  </a:lnTo>
                  <a:lnTo>
                    <a:pt x="260" y="18"/>
                  </a:lnTo>
                  <a:lnTo>
                    <a:pt x="272" y="10"/>
                  </a:lnTo>
                  <a:lnTo>
                    <a:pt x="285" y="3"/>
                  </a:lnTo>
                  <a:lnTo>
                    <a:pt x="285" y="3"/>
                  </a:lnTo>
                  <a:lnTo>
                    <a:pt x="300" y="0"/>
                  </a:lnTo>
                  <a:lnTo>
                    <a:pt x="314" y="0"/>
                  </a:lnTo>
                  <a:lnTo>
                    <a:pt x="327" y="3"/>
                  </a:lnTo>
                  <a:lnTo>
                    <a:pt x="340" y="8"/>
                  </a:lnTo>
                  <a:lnTo>
                    <a:pt x="352" y="15"/>
                  </a:lnTo>
                  <a:lnTo>
                    <a:pt x="362" y="25"/>
                  </a:lnTo>
                  <a:lnTo>
                    <a:pt x="370" y="37"/>
                  </a:lnTo>
                  <a:lnTo>
                    <a:pt x="377" y="50"/>
                  </a:lnTo>
                  <a:lnTo>
                    <a:pt x="377" y="50"/>
                  </a:lnTo>
                  <a:lnTo>
                    <a:pt x="380" y="62"/>
                  </a:lnTo>
                  <a:lnTo>
                    <a:pt x="380" y="75"/>
                  </a:lnTo>
                  <a:lnTo>
                    <a:pt x="379" y="87"/>
                  </a:lnTo>
                  <a:lnTo>
                    <a:pt x="375" y="98"/>
                  </a:lnTo>
                  <a:lnTo>
                    <a:pt x="372" y="108"/>
                  </a:lnTo>
                  <a:lnTo>
                    <a:pt x="365" y="118"/>
                  </a:lnTo>
                  <a:lnTo>
                    <a:pt x="357" y="127"/>
                  </a:lnTo>
                  <a:lnTo>
                    <a:pt x="347" y="135"/>
                  </a:lnTo>
                  <a:lnTo>
                    <a:pt x="375" y="220"/>
                  </a:lnTo>
                  <a:lnTo>
                    <a:pt x="375" y="220"/>
                  </a:lnTo>
                  <a:lnTo>
                    <a:pt x="392" y="220"/>
                  </a:lnTo>
                  <a:lnTo>
                    <a:pt x="392" y="220"/>
                  </a:lnTo>
                  <a:close/>
                  <a:moveTo>
                    <a:pt x="392" y="277"/>
                  </a:moveTo>
                  <a:lnTo>
                    <a:pt x="392" y="277"/>
                  </a:lnTo>
                  <a:lnTo>
                    <a:pt x="407" y="278"/>
                  </a:lnTo>
                  <a:lnTo>
                    <a:pt x="420" y="282"/>
                  </a:lnTo>
                  <a:lnTo>
                    <a:pt x="432" y="288"/>
                  </a:lnTo>
                  <a:lnTo>
                    <a:pt x="444" y="298"/>
                  </a:lnTo>
                  <a:lnTo>
                    <a:pt x="452" y="308"/>
                  </a:lnTo>
                  <a:lnTo>
                    <a:pt x="459" y="322"/>
                  </a:lnTo>
                  <a:lnTo>
                    <a:pt x="464" y="335"/>
                  </a:lnTo>
                  <a:lnTo>
                    <a:pt x="465" y="350"/>
                  </a:lnTo>
                  <a:lnTo>
                    <a:pt x="465" y="350"/>
                  </a:lnTo>
                  <a:lnTo>
                    <a:pt x="464" y="365"/>
                  </a:lnTo>
                  <a:lnTo>
                    <a:pt x="459" y="378"/>
                  </a:lnTo>
                  <a:lnTo>
                    <a:pt x="452" y="390"/>
                  </a:lnTo>
                  <a:lnTo>
                    <a:pt x="444" y="402"/>
                  </a:lnTo>
                  <a:lnTo>
                    <a:pt x="432" y="410"/>
                  </a:lnTo>
                  <a:lnTo>
                    <a:pt x="420" y="417"/>
                  </a:lnTo>
                  <a:lnTo>
                    <a:pt x="407" y="422"/>
                  </a:lnTo>
                  <a:lnTo>
                    <a:pt x="392" y="423"/>
                  </a:lnTo>
                  <a:lnTo>
                    <a:pt x="392" y="423"/>
                  </a:lnTo>
                  <a:lnTo>
                    <a:pt x="377" y="422"/>
                  </a:lnTo>
                  <a:lnTo>
                    <a:pt x="364" y="417"/>
                  </a:lnTo>
                  <a:lnTo>
                    <a:pt x="350" y="410"/>
                  </a:lnTo>
                  <a:lnTo>
                    <a:pt x="340" y="402"/>
                  </a:lnTo>
                  <a:lnTo>
                    <a:pt x="330" y="390"/>
                  </a:lnTo>
                  <a:lnTo>
                    <a:pt x="324" y="378"/>
                  </a:lnTo>
                  <a:lnTo>
                    <a:pt x="319" y="365"/>
                  </a:lnTo>
                  <a:lnTo>
                    <a:pt x="319" y="350"/>
                  </a:lnTo>
                  <a:lnTo>
                    <a:pt x="319" y="350"/>
                  </a:lnTo>
                  <a:lnTo>
                    <a:pt x="319" y="335"/>
                  </a:lnTo>
                  <a:lnTo>
                    <a:pt x="324" y="322"/>
                  </a:lnTo>
                  <a:lnTo>
                    <a:pt x="330" y="308"/>
                  </a:lnTo>
                  <a:lnTo>
                    <a:pt x="340" y="298"/>
                  </a:lnTo>
                  <a:lnTo>
                    <a:pt x="350" y="288"/>
                  </a:lnTo>
                  <a:lnTo>
                    <a:pt x="364" y="282"/>
                  </a:lnTo>
                  <a:lnTo>
                    <a:pt x="377" y="278"/>
                  </a:lnTo>
                  <a:lnTo>
                    <a:pt x="392" y="277"/>
                  </a:lnTo>
                  <a:lnTo>
                    <a:pt x="392" y="27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94" name="Google Shape;94;p9"/>
            <p:cNvSpPr/>
            <p:nvPr/>
          </p:nvSpPr>
          <p:spPr>
            <a:xfrm>
              <a:off x="1987550" y="885825"/>
              <a:ext cx="2743200" cy="696913"/>
            </a:xfrm>
            <a:custGeom>
              <a:avLst/>
              <a:gdLst/>
              <a:ahLst/>
              <a:cxnLst/>
              <a:rect l="l" t="t" r="r" b="b"/>
              <a:pathLst>
                <a:path w="1728" h="439" extrusionOk="0">
                  <a:moveTo>
                    <a:pt x="0" y="97"/>
                  </a:moveTo>
                  <a:lnTo>
                    <a:pt x="61" y="97"/>
                  </a:lnTo>
                  <a:lnTo>
                    <a:pt x="61" y="125"/>
                  </a:lnTo>
                  <a:lnTo>
                    <a:pt x="61" y="125"/>
                  </a:lnTo>
                  <a:lnTo>
                    <a:pt x="70" y="117"/>
                  </a:lnTo>
                  <a:lnTo>
                    <a:pt x="80" y="110"/>
                  </a:lnTo>
                  <a:lnTo>
                    <a:pt x="88" y="104"/>
                  </a:lnTo>
                  <a:lnTo>
                    <a:pt x="98" y="99"/>
                  </a:lnTo>
                  <a:lnTo>
                    <a:pt x="98" y="99"/>
                  </a:lnTo>
                  <a:lnTo>
                    <a:pt x="108" y="95"/>
                  </a:lnTo>
                  <a:lnTo>
                    <a:pt x="118" y="92"/>
                  </a:lnTo>
                  <a:lnTo>
                    <a:pt x="130" y="90"/>
                  </a:lnTo>
                  <a:lnTo>
                    <a:pt x="141" y="90"/>
                  </a:lnTo>
                  <a:lnTo>
                    <a:pt x="141" y="90"/>
                  </a:lnTo>
                  <a:lnTo>
                    <a:pt x="153" y="90"/>
                  </a:lnTo>
                  <a:lnTo>
                    <a:pt x="163" y="94"/>
                  </a:lnTo>
                  <a:lnTo>
                    <a:pt x="173" y="97"/>
                  </a:lnTo>
                  <a:lnTo>
                    <a:pt x="183" y="102"/>
                  </a:lnTo>
                  <a:lnTo>
                    <a:pt x="183" y="102"/>
                  </a:lnTo>
                  <a:lnTo>
                    <a:pt x="193" y="109"/>
                  </a:lnTo>
                  <a:lnTo>
                    <a:pt x="200" y="115"/>
                  </a:lnTo>
                  <a:lnTo>
                    <a:pt x="208" y="125"/>
                  </a:lnTo>
                  <a:lnTo>
                    <a:pt x="213" y="135"/>
                  </a:lnTo>
                  <a:lnTo>
                    <a:pt x="213" y="135"/>
                  </a:lnTo>
                  <a:lnTo>
                    <a:pt x="221" y="125"/>
                  </a:lnTo>
                  <a:lnTo>
                    <a:pt x="230" y="115"/>
                  </a:lnTo>
                  <a:lnTo>
                    <a:pt x="240" y="109"/>
                  </a:lnTo>
                  <a:lnTo>
                    <a:pt x="250" y="102"/>
                  </a:lnTo>
                  <a:lnTo>
                    <a:pt x="250" y="102"/>
                  </a:lnTo>
                  <a:lnTo>
                    <a:pt x="261" y="97"/>
                  </a:lnTo>
                  <a:lnTo>
                    <a:pt x="273" y="94"/>
                  </a:lnTo>
                  <a:lnTo>
                    <a:pt x="286" y="90"/>
                  </a:lnTo>
                  <a:lnTo>
                    <a:pt x="298" y="90"/>
                  </a:lnTo>
                  <a:lnTo>
                    <a:pt x="298" y="90"/>
                  </a:lnTo>
                  <a:lnTo>
                    <a:pt x="311" y="90"/>
                  </a:lnTo>
                  <a:lnTo>
                    <a:pt x="323" y="94"/>
                  </a:lnTo>
                  <a:lnTo>
                    <a:pt x="335" y="97"/>
                  </a:lnTo>
                  <a:lnTo>
                    <a:pt x="345" y="102"/>
                  </a:lnTo>
                  <a:lnTo>
                    <a:pt x="345" y="102"/>
                  </a:lnTo>
                  <a:lnTo>
                    <a:pt x="355" y="109"/>
                  </a:lnTo>
                  <a:lnTo>
                    <a:pt x="363" y="117"/>
                  </a:lnTo>
                  <a:lnTo>
                    <a:pt x="370" y="125"/>
                  </a:lnTo>
                  <a:lnTo>
                    <a:pt x="375" y="135"/>
                  </a:lnTo>
                  <a:lnTo>
                    <a:pt x="375" y="135"/>
                  </a:lnTo>
                  <a:lnTo>
                    <a:pt x="378" y="147"/>
                  </a:lnTo>
                  <a:lnTo>
                    <a:pt x="381" y="162"/>
                  </a:lnTo>
                  <a:lnTo>
                    <a:pt x="383" y="179"/>
                  </a:lnTo>
                  <a:lnTo>
                    <a:pt x="383" y="200"/>
                  </a:lnTo>
                  <a:lnTo>
                    <a:pt x="383" y="347"/>
                  </a:lnTo>
                  <a:lnTo>
                    <a:pt x="321" y="347"/>
                  </a:lnTo>
                  <a:lnTo>
                    <a:pt x="321" y="220"/>
                  </a:lnTo>
                  <a:lnTo>
                    <a:pt x="321" y="220"/>
                  </a:lnTo>
                  <a:lnTo>
                    <a:pt x="320" y="200"/>
                  </a:lnTo>
                  <a:lnTo>
                    <a:pt x="318" y="185"/>
                  </a:lnTo>
                  <a:lnTo>
                    <a:pt x="315" y="172"/>
                  </a:lnTo>
                  <a:lnTo>
                    <a:pt x="310" y="162"/>
                  </a:lnTo>
                  <a:lnTo>
                    <a:pt x="310" y="162"/>
                  </a:lnTo>
                  <a:lnTo>
                    <a:pt x="305" y="157"/>
                  </a:lnTo>
                  <a:lnTo>
                    <a:pt x="296" y="152"/>
                  </a:lnTo>
                  <a:lnTo>
                    <a:pt x="288" y="149"/>
                  </a:lnTo>
                  <a:lnTo>
                    <a:pt x="278" y="147"/>
                  </a:lnTo>
                  <a:lnTo>
                    <a:pt x="278" y="147"/>
                  </a:lnTo>
                  <a:lnTo>
                    <a:pt x="270" y="149"/>
                  </a:lnTo>
                  <a:lnTo>
                    <a:pt x="263" y="150"/>
                  </a:lnTo>
                  <a:lnTo>
                    <a:pt x="255" y="154"/>
                  </a:lnTo>
                  <a:lnTo>
                    <a:pt x="248" y="157"/>
                  </a:lnTo>
                  <a:lnTo>
                    <a:pt x="248" y="157"/>
                  </a:lnTo>
                  <a:lnTo>
                    <a:pt x="243" y="162"/>
                  </a:lnTo>
                  <a:lnTo>
                    <a:pt x="238" y="169"/>
                  </a:lnTo>
                  <a:lnTo>
                    <a:pt x="233" y="175"/>
                  </a:lnTo>
                  <a:lnTo>
                    <a:pt x="230" y="182"/>
                  </a:lnTo>
                  <a:lnTo>
                    <a:pt x="230" y="182"/>
                  </a:lnTo>
                  <a:lnTo>
                    <a:pt x="226" y="192"/>
                  </a:lnTo>
                  <a:lnTo>
                    <a:pt x="225" y="204"/>
                  </a:lnTo>
                  <a:lnTo>
                    <a:pt x="223" y="234"/>
                  </a:lnTo>
                  <a:lnTo>
                    <a:pt x="223" y="347"/>
                  </a:lnTo>
                  <a:lnTo>
                    <a:pt x="160" y="347"/>
                  </a:lnTo>
                  <a:lnTo>
                    <a:pt x="160" y="225"/>
                  </a:lnTo>
                  <a:lnTo>
                    <a:pt x="160" y="225"/>
                  </a:lnTo>
                  <a:lnTo>
                    <a:pt x="160" y="197"/>
                  </a:lnTo>
                  <a:lnTo>
                    <a:pt x="158" y="185"/>
                  </a:lnTo>
                  <a:lnTo>
                    <a:pt x="155" y="177"/>
                  </a:lnTo>
                  <a:lnTo>
                    <a:pt x="155" y="177"/>
                  </a:lnTo>
                  <a:lnTo>
                    <a:pt x="150" y="164"/>
                  </a:lnTo>
                  <a:lnTo>
                    <a:pt x="145" y="159"/>
                  </a:lnTo>
                  <a:lnTo>
                    <a:pt x="140" y="155"/>
                  </a:lnTo>
                  <a:lnTo>
                    <a:pt x="140" y="155"/>
                  </a:lnTo>
                  <a:lnTo>
                    <a:pt x="135" y="152"/>
                  </a:lnTo>
                  <a:lnTo>
                    <a:pt x="130" y="150"/>
                  </a:lnTo>
                  <a:lnTo>
                    <a:pt x="116" y="147"/>
                  </a:lnTo>
                  <a:lnTo>
                    <a:pt x="116" y="147"/>
                  </a:lnTo>
                  <a:lnTo>
                    <a:pt x="108" y="149"/>
                  </a:lnTo>
                  <a:lnTo>
                    <a:pt x="101" y="150"/>
                  </a:lnTo>
                  <a:lnTo>
                    <a:pt x="95" y="154"/>
                  </a:lnTo>
                  <a:lnTo>
                    <a:pt x="88" y="157"/>
                  </a:lnTo>
                  <a:lnTo>
                    <a:pt x="88" y="157"/>
                  </a:lnTo>
                  <a:lnTo>
                    <a:pt x="81" y="162"/>
                  </a:lnTo>
                  <a:lnTo>
                    <a:pt x="76" y="169"/>
                  </a:lnTo>
                  <a:lnTo>
                    <a:pt x="71" y="175"/>
                  </a:lnTo>
                  <a:lnTo>
                    <a:pt x="68" y="184"/>
                  </a:lnTo>
                  <a:lnTo>
                    <a:pt x="68" y="184"/>
                  </a:lnTo>
                  <a:lnTo>
                    <a:pt x="66" y="192"/>
                  </a:lnTo>
                  <a:lnTo>
                    <a:pt x="63" y="205"/>
                  </a:lnTo>
                  <a:lnTo>
                    <a:pt x="61" y="235"/>
                  </a:lnTo>
                  <a:lnTo>
                    <a:pt x="61" y="347"/>
                  </a:lnTo>
                  <a:lnTo>
                    <a:pt x="0" y="347"/>
                  </a:lnTo>
                  <a:lnTo>
                    <a:pt x="0" y="97"/>
                  </a:lnTo>
                  <a:close/>
                  <a:moveTo>
                    <a:pt x="1665" y="0"/>
                  </a:moveTo>
                  <a:lnTo>
                    <a:pt x="1728" y="0"/>
                  </a:lnTo>
                  <a:lnTo>
                    <a:pt x="1728" y="347"/>
                  </a:lnTo>
                  <a:lnTo>
                    <a:pt x="1665" y="347"/>
                  </a:lnTo>
                  <a:lnTo>
                    <a:pt x="1665" y="320"/>
                  </a:lnTo>
                  <a:lnTo>
                    <a:pt x="1665" y="320"/>
                  </a:lnTo>
                  <a:lnTo>
                    <a:pt x="1646" y="335"/>
                  </a:lnTo>
                  <a:lnTo>
                    <a:pt x="1638" y="340"/>
                  </a:lnTo>
                  <a:lnTo>
                    <a:pt x="1628" y="345"/>
                  </a:lnTo>
                  <a:lnTo>
                    <a:pt x="1628" y="345"/>
                  </a:lnTo>
                  <a:lnTo>
                    <a:pt x="1618" y="349"/>
                  </a:lnTo>
                  <a:lnTo>
                    <a:pt x="1608" y="350"/>
                  </a:lnTo>
                  <a:lnTo>
                    <a:pt x="1588" y="352"/>
                  </a:lnTo>
                  <a:lnTo>
                    <a:pt x="1588" y="352"/>
                  </a:lnTo>
                  <a:lnTo>
                    <a:pt x="1576" y="352"/>
                  </a:lnTo>
                  <a:lnTo>
                    <a:pt x="1565" y="350"/>
                  </a:lnTo>
                  <a:lnTo>
                    <a:pt x="1553" y="347"/>
                  </a:lnTo>
                  <a:lnTo>
                    <a:pt x="1543" y="344"/>
                  </a:lnTo>
                  <a:lnTo>
                    <a:pt x="1533" y="339"/>
                  </a:lnTo>
                  <a:lnTo>
                    <a:pt x="1523" y="332"/>
                  </a:lnTo>
                  <a:lnTo>
                    <a:pt x="1513" y="324"/>
                  </a:lnTo>
                  <a:lnTo>
                    <a:pt x="1503" y="315"/>
                  </a:lnTo>
                  <a:lnTo>
                    <a:pt x="1503" y="315"/>
                  </a:lnTo>
                  <a:lnTo>
                    <a:pt x="1495" y="305"/>
                  </a:lnTo>
                  <a:lnTo>
                    <a:pt x="1488" y="295"/>
                  </a:lnTo>
                  <a:lnTo>
                    <a:pt x="1483" y="285"/>
                  </a:lnTo>
                  <a:lnTo>
                    <a:pt x="1478" y="274"/>
                  </a:lnTo>
                  <a:lnTo>
                    <a:pt x="1473" y="262"/>
                  </a:lnTo>
                  <a:lnTo>
                    <a:pt x="1471" y="249"/>
                  </a:lnTo>
                  <a:lnTo>
                    <a:pt x="1470" y="235"/>
                  </a:lnTo>
                  <a:lnTo>
                    <a:pt x="1468" y="222"/>
                  </a:lnTo>
                  <a:lnTo>
                    <a:pt x="1468" y="222"/>
                  </a:lnTo>
                  <a:lnTo>
                    <a:pt x="1470" y="209"/>
                  </a:lnTo>
                  <a:lnTo>
                    <a:pt x="1471" y="194"/>
                  </a:lnTo>
                  <a:lnTo>
                    <a:pt x="1473" y="182"/>
                  </a:lnTo>
                  <a:lnTo>
                    <a:pt x="1476" y="169"/>
                  </a:lnTo>
                  <a:lnTo>
                    <a:pt x="1481" y="159"/>
                  </a:lnTo>
                  <a:lnTo>
                    <a:pt x="1488" y="147"/>
                  </a:lnTo>
                  <a:lnTo>
                    <a:pt x="1495" y="137"/>
                  </a:lnTo>
                  <a:lnTo>
                    <a:pt x="1503" y="127"/>
                  </a:lnTo>
                  <a:lnTo>
                    <a:pt x="1503" y="127"/>
                  </a:lnTo>
                  <a:lnTo>
                    <a:pt x="1511" y="119"/>
                  </a:lnTo>
                  <a:lnTo>
                    <a:pt x="1521" y="110"/>
                  </a:lnTo>
                  <a:lnTo>
                    <a:pt x="1530" y="105"/>
                  </a:lnTo>
                  <a:lnTo>
                    <a:pt x="1541" y="100"/>
                  </a:lnTo>
                  <a:lnTo>
                    <a:pt x="1551" y="95"/>
                  </a:lnTo>
                  <a:lnTo>
                    <a:pt x="1563" y="92"/>
                  </a:lnTo>
                  <a:lnTo>
                    <a:pt x="1575" y="90"/>
                  </a:lnTo>
                  <a:lnTo>
                    <a:pt x="1586" y="90"/>
                  </a:lnTo>
                  <a:lnTo>
                    <a:pt x="1586" y="90"/>
                  </a:lnTo>
                  <a:lnTo>
                    <a:pt x="1596" y="90"/>
                  </a:lnTo>
                  <a:lnTo>
                    <a:pt x="1608" y="92"/>
                  </a:lnTo>
                  <a:lnTo>
                    <a:pt x="1618" y="95"/>
                  </a:lnTo>
                  <a:lnTo>
                    <a:pt x="1628" y="99"/>
                  </a:lnTo>
                  <a:lnTo>
                    <a:pt x="1628" y="99"/>
                  </a:lnTo>
                  <a:lnTo>
                    <a:pt x="1638" y="104"/>
                  </a:lnTo>
                  <a:lnTo>
                    <a:pt x="1648" y="109"/>
                  </a:lnTo>
                  <a:lnTo>
                    <a:pt x="1656" y="117"/>
                  </a:lnTo>
                  <a:lnTo>
                    <a:pt x="1665" y="124"/>
                  </a:lnTo>
                  <a:lnTo>
                    <a:pt x="1665" y="0"/>
                  </a:lnTo>
                  <a:close/>
                  <a:moveTo>
                    <a:pt x="476" y="97"/>
                  </a:moveTo>
                  <a:lnTo>
                    <a:pt x="476" y="124"/>
                  </a:lnTo>
                  <a:lnTo>
                    <a:pt x="476" y="124"/>
                  </a:lnTo>
                  <a:lnTo>
                    <a:pt x="485" y="115"/>
                  </a:lnTo>
                  <a:lnTo>
                    <a:pt x="495" y="109"/>
                  </a:lnTo>
                  <a:lnTo>
                    <a:pt x="503" y="104"/>
                  </a:lnTo>
                  <a:lnTo>
                    <a:pt x="513" y="99"/>
                  </a:lnTo>
                  <a:lnTo>
                    <a:pt x="513" y="99"/>
                  </a:lnTo>
                  <a:lnTo>
                    <a:pt x="523" y="95"/>
                  </a:lnTo>
                  <a:lnTo>
                    <a:pt x="533" y="92"/>
                  </a:lnTo>
                  <a:lnTo>
                    <a:pt x="545" y="90"/>
                  </a:lnTo>
                  <a:lnTo>
                    <a:pt x="556" y="90"/>
                  </a:lnTo>
                  <a:lnTo>
                    <a:pt x="556" y="90"/>
                  </a:lnTo>
                  <a:lnTo>
                    <a:pt x="568" y="90"/>
                  </a:lnTo>
                  <a:lnTo>
                    <a:pt x="580" y="92"/>
                  </a:lnTo>
                  <a:lnTo>
                    <a:pt x="590" y="95"/>
                  </a:lnTo>
                  <a:lnTo>
                    <a:pt x="601" y="100"/>
                  </a:lnTo>
                  <a:lnTo>
                    <a:pt x="611" y="105"/>
                  </a:lnTo>
                  <a:lnTo>
                    <a:pt x="621" y="110"/>
                  </a:lnTo>
                  <a:lnTo>
                    <a:pt x="630" y="119"/>
                  </a:lnTo>
                  <a:lnTo>
                    <a:pt x="638" y="127"/>
                  </a:lnTo>
                  <a:lnTo>
                    <a:pt x="638" y="127"/>
                  </a:lnTo>
                  <a:lnTo>
                    <a:pt x="646" y="137"/>
                  </a:lnTo>
                  <a:lnTo>
                    <a:pt x="653" y="147"/>
                  </a:lnTo>
                  <a:lnTo>
                    <a:pt x="660" y="159"/>
                  </a:lnTo>
                  <a:lnTo>
                    <a:pt x="665" y="169"/>
                  </a:lnTo>
                  <a:lnTo>
                    <a:pt x="668" y="182"/>
                  </a:lnTo>
                  <a:lnTo>
                    <a:pt x="671" y="194"/>
                  </a:lnTo>
                  <a:lnTo>
                    <a:pt x="673" y="209"/>
                  </a:lnTo>
                  <a:lnTo>
                    <a:pt x="673" y="222"/>
                  </a:lnTo>
                  <a:lnTo>
                    <a:pt x="673" y="222"/>
                  </a:lnTo>
                  <a:lnTo>
                    <a:pt x="673" y="235"/>
                  </a:lnTo>
                  <a:lnTo>
                    <a:pt x="671" y="249"/>
                  </a:lnTo>
                  <a:lnTo>
                    <a:pt x="668" y="262"/>
                  </a:lnTo>
                  <a:lnTo>
                    <a:pt x="665" y="274"/>
                  </a:lnTo>
                  <a:lnTo>
                    <a:pt x="660" y="285"/>
                  </a:lnTo>
                  <a:lnTo>
                    <a:pt x="653" y="295"/>
                  </a:lnTo>
                  <a:lnTo>
                    <a:pt x="646" y="305"/>
                  </a:lnTo>
                  <a:lnTo>
                    <a:pt x="638" y="315"/>
                  </a:lnTo>
                  <a:lnTo>
                    <a:pt x="638" y="315"/>
                  </a:lnTo>
                  <a:lnTo>
                    <a:pt x="628" y="324"/>
                  </a:lnTo>
                  <a:lnTo>
                    <a:pt x="620" y="332"/>
                  </a:lnTo>
                  <a:lnTo>
                    <a:pt x="610" y="339"/>
                  </a:lnTo>
                  <a:lnTo>
                    <a:pt x="600" y="344"/>
                  </a:lnTo>
                  <a:lnTo>
                    <a:pt x="588" y="347"/>
                  </a:lnTo>
                  <a:lnTo>
                    <a:pt x="576" y="350"/>
                  </a:lnTo>
                  <a:lnTo>
                    <a:pt x="566" y="352"/>
                  </a:lnTo>
                  <a:lnTo>
                    <a:pt x="553" y="352"/>
                  </a:lnTo>
                  <a:lnTo>
                    <a:pt x="553" y="352"/>
                  </a:lnTo>
                  <a:lnTo>
                    <a:pt x="533" y="350"/>
                  </a:lnTo>
                  <a:lnTo>
                    <a:pt x="523" y="349"/>
                  </a:lnTo>
                  <a:lnTo>
                    <a:pt x="513" y="345"/>
                  </a:lnTo>
                  <a:lnTo>
                    <a:pt x="513" y="345"/>
                  </a:lnTo>
                  <a:lnTo>
                    <a:pt x="505" y="340"/>
                  </a:lnTo>
                  <a:lnTo>
                    <a:pt x="495" y="335"/>
                  </a:lnTo>
                  <a:lnTo>
                    <a:pt x="476" y="320"/>
                  </a:lnTo>
                  <a:lnTo>
                    <a:pt x="476" y="439"/>
                  </a:lnTo>
                  <a:lnTo>
                    <a:pt x="413" y="439"/>
                  </a:lnTo>
                  <a:lnTo>
                    <a:pt x="413" y="97"/>
                  </a:lnTo>
                  <a:lnTo>
                    <a:pt x="476" y="97"/>
                  </a:lnTo>
                  <a:close/>
                  <a:moveTo>
                    <a:pt x="543" y="147"/>
                  </a:moveTo>
                  <a:lnTo>
                    <a:pt x="543" y="147"/>
                  </a:lnTo>
                  <a:lnTo>
                    <a:pt x="528" y="149"/>
                  </a:lnTo>
                  <a:lnTo>
                    <a:pt x="515" y="154"/>
                  </a:lnTo>
                  <a:lnTo>
                    <a:pt x="503" y="159"/>
                  </a:lnTo>
                  <a:lnTo>
                    <a:pt x="493" y="169"/>
                  </a:lnTo>
                  <a:lnTo>
                    <a:pt x="493" y="169"/>
                  </a:lnTo>
                  <a:lnTo>
                    <a:pt x="485" y="179"/>
                  </a:lnTo>
                  <a:lnTo>
                    <a:pt x="478" y="192"/>
                  </a:lnTo>
                  <a:lnTo>
                    <a:pt x="475" y="205"/>
                  </a:lnTo>
                  <a:lnTo>
                    <a:pt x="473" y="220"/>
                  </a:lnTo>
                  <a:lnTo>
                    <a:pt x="473" y="220"/>
                  </a:lnTo>
                  <a:lnTo>
                    <a:pt x="475" y="237"/>
                  </a:lnTo>
                  <a:lnTo>
                    <a:pt x="478" y="250"/>
                  </a:lnTo>
                  <a:lnTo>
                    <a:pt x="485" y="264"/>
                  </a:lnTo>
                  <a:lnTo>
                    <a:pt x="493" y="275"/>
                  </a:lnTo>
                  <a:lnTo>
                    <a:pt x="493" y="275"/>
                  </a:lnTo>
                  <a:lnTo>
                    <a:pt x="503" y="284"/>
                  </a:lnTo>
                  <a:lnTo>
                    <a:pt x="515" y="290"/>
                  </a:lnTo>
                  <a:lnTo>
                    <a:pt x="528" y="294"/>
                  </a:lnTo>
                  <a:lnTo>
                    <a:pt x="543" y="295"/>
                  </a:lnTo>
                  <a:lnTo>
                    <a:pt x="543" y="295"/>
                  </a:lnTo>
                  <a:lnTo>
                    <a:pt x="556" y="294"/>
                  </a:lnTo>
                  <a:lnTo>
                    <a:pt x="568" y="290"/>
                  </a:lnTo>
                  <a:lnTo>
                    <a:pt x="580" y="284"/>
                  </a:lnTo>
                  <a:lnTo>
                    <a:pt x="591" y="274"/>
                  </a:lnTo>
                  <a:lnTo>
                    <a:pt x="591" y="274"/>
                  </a:lnTo>
                  <a:lnTo>
                    <a:pt x="600" y="264"/>
                  </a:lnTo>
                  <a:lnTo>
                    <a:pt x="605" y="250"/>
                  </a:lnTo>
                  <a:lnTo>
                    <a:pt x="610" y="237"/>
                  </a:lnTo>
                  <a:lnTo>
                    <a:pt x="610" y="220"/>
                  </a:lnTo>
                  <a:lnTo>
                    <a:pt x="610" y="220"/>
                  </a:lnTo>
                  <a:lnTo>
                    <a:pt x="610" y="205"/>
                  </a:lnTo>
                  <a:lnTo>
                    <a:pt x="605" y="192"/>
                  </a:lnTo>
                  <a:lnTo>
                    <a:pt x="600" y="179"/>
                  </a:lnTo>
                  <a:lnTo>
                    <a:pt x="591" y="169"/>
                  </a:lnTo>
                  <a:lnTo>
                    <a:pt x="591" y="169"/>
                  </a:lnTo>
                  <a:lnTo>
                    <a:pt x="581" y="159"/>
                  </a:lnTo>
                  <a:lnTo>
                    <a:pt x="570" y="154"/>
                  </a:lnTo>
                  <a:lnTo>
                    <a:pt x="556" y="149"/>
                  </a:lnTo>
                  <a:lnTo>
                    <a:pt x="543" y="147"/>
                  </a:lnTo>
                  <a:lnTo>
                    <a:pt x="543" y="147"/>
                  </a:lnTo>
                  <a:close/>
                  <a:moveTo>
                    <a:pt x="828" y="90"/>
                  </a:moveTo>
                  <a:lnTo>
                    <a:pt x="828" y="90"/>
                  </a:lnTo>
                  <a:lnTo>
                    <a:pt x="845" y="92"/>
                  </a:lnTo>
                  <a:lnTo>
                    <a:pt x="861" y="95"/>
                  </a:lnTo>
                  <a:lnTo>
                    <a:pt x="878" y="100"/>
                  </a:lnTo>
                  <a:lnTo>
                    <a:pt x="895" y="109"/>
                  </a:lnTo>
                  <a:lnTo>
                    <a:pt x="895" y="109"/>
                  </a:lnTo>
                  <a:lnTo>
                    <a:pt x="908" y="117"/>
                  </a:lnTo>
                  <a:lnTo>
                    <a:pt x="921" y="129"/>
                  </a:lnTo>
                  <a:lnTo>
                    <a:pt x="933" y="142"/>
                  </a:lnTo>
                  <a:lnTo>
                    <a:pt x="943" y="155"/>
                  </a:lnTo>
                  <a:lnTo>
                    <a:pt x="943" y="155"/>
                  </a:lnTo>
                  <a:lnTo>
                    <a:pt x="950" y="172"/>
                  </a:lnTo>
                  <a:lnTo>
                    <a:pt x="956" y="187"/>
                  </a:lnTo>
                  <a:lnTo>
                    <a:pt x="960" y="204"/>
                  </a:lnTo>
                  <a:lnTo>
                    <a:pt x="960" y="222"/>
                  </a:lnTo>
                  <a:lnTo>
                    <a:pt x="960" y="222"/>
                  </a:lnTo>
                  <a:lnTo>
                    <a:pt x="960" y="239"/>
                  </a:lnTo>
                  <a:lnTo>
                    <a:pt x="956" y="255"/>
                  </a:lnTo>
                  <a:lnTo>
                    <a:pt x="950" y="272"/>
                  </a:lnTo>
                  <a:lnTo>
                    <a:pt x="943" y="287"/>
                  </a:lnTo>
                  <a:lnTo>
                    <a:pt x="943" y="287"/>
                  </a:lnTo>
                  <a:lnTo>
                    <a:pt x="933" y="302"/>
                  </a:lnTo>
                  <a:lnTo>
                    <a:pt x="921" y="315"/>
                  </a:lnTo>
                  <a:lnTo>
                    <a:pt x="910" y="325"/>
                  </a:lnTo>
                  <a:lnTo>
                    <a:pt x="895" y="335"/>
                  </a:lnTo>
                  <a:lnTo>
                    <a:pt x="895" y="335"/>
                  </a:lnTo>
                  <a:lnTo>
                    <a:pt x="880" y="344"/>
                  </a:lnTo>
                  <a:lnTo>
                    <a:pt x="863" y="349"/>
                  </a:lnTo>
                  <a:lnTo>
                    <a:pt x="845" y="352"/>
                  </a:lnTo>
                  <a:lnTo>
                    <a:pt x="828" y="352"/>
                  </a:lnTo>
                  <a:lnTo>
                    <a:pt x="828" y="352"/>
                  </a:lnTo>
                  <a:lnTo>
                    <a:pt x="815" y="352"/>
                  </a:lnTo>
                  <a:lnTo>
                    <a:pt x="801" y="350"/>
                  </a:lnTo>
                  <a:lnTo>
                    <a:pt x="790" y="347"/>
                  </a:lnTo>
                  <a:lnTo>
                    <a:pt x="778" y="344"/>
                  </a:lnTo>
                  <a:lnTo>
                    <a:pt x="766" y="339"/>
                  </a:lnTo>
                  <a:lnTo>
                    <a:pt x="756" y="332"/>
                  </a:lnTo>
                  <a:lnTo>
                    <a:pt x="745" y="324"/>
                  </a:lnTo>
                  <a:lnTo>
                    <a:pt x="735" y="315"/>
                  </a:lnTo>
                  <a:lnTo>
                    <a:pt x="735" y="315"/>
                  </a:lnTo>
                  <a:lnTo>
                    <a:pt x="726" y="305"/>
                  </a:lnTo>
                  <a:lnTo>
                    <a:pt x="718" y="294"/>
                  </a:lnTo>
                  <a:lnTo>
                    <a:pt x="713" y="284"/>
                  </a:lnTo>
                  <a:lnTo>
                    <a:pt x="706" y="272"/>
                  </a:lnTo>
                  <a:lnTo>
                    <a:pt x="703" y="260"/>
                  </a:lnTo>
                  <a:lnTo>
                    <a:pt x="700" y="249"/>
                  </a:lnTo>
                  <a:lnTo>
                    <a:pt x="698" y="235"/>
                  </a:lnTo>
                  <a:lnTo>
                    <a:pt x="698" y="222"/>
                  </a:lnTo>
                  <a:lnTo>
                    <a:pt x="698" y="222"/>
                  </a:lnTo>
                  <a:lnTo>
                    <a:pt x="698" y="207"/>
                  </a:lnTo>
                  <a:lnTo>
                    <a:pt x="700" y="194"/>
                  </a:lnTo>
                  <a:lnTo>
                    <a:pt x="703" y="180"/>
                  </a:lnTo>
                  <a:lnTo>
                    <a:pt x="708" y="169"/>
                  </a:lnTo>
                  <a:lnTo>
                    <a:pt x="715" y="157"/>
                  </a:lnTo>
                  <a:lnTo>
                    <a:pt x="721" y="145"/>
                  </a:lnTo>
                  <a:lnTo>
                    <a:pt x="730" y="134"/>
                  </a:lnTo>
                  <a:lnTo>
                    <a:pt x="740" y="124"/>
                  </a:lnTo>
                  <a:lnTo>
                    <a:pt x="740" y="124"/>
                  </a:lnTo>
                  <a:lnTo>
                    <a:pt x="750" y="117"/>
                  </a:lnTo>
                  <a:lnTo>
                    <a:pt x="760" y="109"/>
                  </a:lnTo>
                  <a:lnTo>
                    <a:pt x="770" y="104"/>
                  </a:lnTo>
                  <a:lnTo>
                    <a:pt x="781" y="99"/>
                  </a:lnTo>
                  <a:lnTo>
                    <a:pt x="791" y="95"/>
                  </a:lnTo>
                  <a:lnTo>
                    <a:pt x="803" y="92"/>
                  </a:lnTo>
                  <a:lnTo>
                    <a:pt x="815" y="90"/>
                  </a:lnTo>
                  <a:lnTo>
                    <a:pt x="828" y="90"/>
                  </a:lnTo>
                  <a:lnTo>
                    <a:pt x="828" y="90"/>
                  </a:lnTo>
                  <a:close/>
                  <a:moveTo>
                    <a:pt x="828" y="149"/>
                  </a:moveTo>
                  <a:lnTo>
                    <a:pt x="828" y="149"/>
                  </a:lnTo>
                  <a:lnTo>
                    <a:pt x="815" y="150"/>
                  </a:lnTo>
                  <a:lnTo>
                    <a:pt x="801" y="154"/>
                  </a:lnTo>
                  <a:lnTo>
                    <a:pt x="790" y="160"/>
                  </a:lnTo>
                  <a:lnTo>
                    <a:pt x="780" y="169"/>
                  </a:lnTo>
                  <a:lnTo>
                    <a:pt x="780" y="169"/>
                  </a:lnTo>
                  <a:lnTo>
                    <a:pt x="771" y="180"/>
                  </a:lnTo>
                  <a:lnTo>
                    <a:pt x="765" y="192"/>
                  </a:lnTo>
                  <a:lnTo>
                    <a:pt x="761" y="207"/>
                  </a:lnTo>
                  <a:lnTo>
                    <a:pt x="760" y="222"/>
                  </a:lnTo>
                  <a:lnTo>
                    <a:pt x="760" y="222"/>
                  </a:lnTo>
                  <a:lnTo>
                    <a:pt x="761" y="237"/>
                  </a:lnTo>
                  <a:lnTo>
                    <a:pt x="765" y="250"/>
                  </a:lnTo>
                  <a:lnTo>
                    <a:pt x="771" y="264"/>
                  </a:lnTo>
                  <a:lnTo>
                    <a:pt x="780" y="274"/>
                  </a:lnTo>
                  <a:lnTo>
                    <a:pt x="780" y="274"/>
                  </a:lnTo>
                  <a:lnTo>
                    <a:pt x="790" y="284"/>
                  </a:lnTo>
                  <a:lnTo>
                    <a:pt x="801" y="289"/>
                  </a:lnTo>
                  <a:lnTo>
                    <a:pt x="815" y="294"/>
                  </a:lnTo>
                  <a:lnTo>
                    <a:pt x="828" y="294"/>
                  </a:lnTo>
                  <a:lnTo>
                    <a:pt x="828" y="294"/>
                  </a:lnTo>
                  <a:lnTo>
                    <a:pt x="841" y="294"/>
                  </a:lnTo>
                  <a:lnTo>
                    <a:pt x="855" y="289"/>
                  </a:lnTo>
                  <a:lnTo>
                    <a:pt x="866" y="284"/>
                  </a:lnTo>
                  <a:lnTo>
                    <a:pt x="876" y="274"/>
                  </a:lnTo>
                  <a:lnTo>
                    <a:pt x="876" y="274"/>
                  </a:lnTo>
                  <a:lnTo>
                    <a:pt x="886" y="264"/>
                  </a:lnTo>
                  <a:lnTo>
                    <a:pt x="891" y="250"/>
                  </a:lnTo>
                  <a:lnTo>
                    <a:pt x="895" y="237"/>
                  </a:lnTo>
                  <a:lnTo>
                    <a:pt x="896" y="222"/>
                  </a:lnTo>
                  <a:lnTo>
                    <a:pt x="896" y="222"/>
                  </a:lnTo>
                  <a:lnTo>
                    <a:pt x="895" y="205"/>
                  </a:lnTo>
                  <a:lnTo>
                    <a:pt x="891" y="192"/>
                  </a:lnTo>
                  <a:lnTo>
                    <a:pt x="886" y="180"/>
                  </a:lnTo>
                  <a:lnTo>
                    <a:pt x="878" y="169"/>
                  </a:lnTo>
                  <a:lnTo>
                    <a:pt x="878" y="169"/>
                  </a:lnTo>
                  <a:lnTo>
                    <a:pt x="866" y="160"/>
                  </a:lnTo>
                  <a:lnTo>
                    <a:pt x="855" y="154"/>
                  </a:lnTo>
                  <a:lnTo>
                    <a:pt x="843" y="150"/>
                  </a:lnTo>
                  <a:lnTo>
                    <a:pt x="828" y="149"/>
                  </a:lnTo>
                  <a:lnTo>
                    <a:pt x="828" y="149"/>
                  </a:lnTo>
                  <a:close/>
                  <a:moveTo>
                    <a:pt x="1153" y="132"/>
                  </a:moveTo>
                  <a:lnTo>
                    <a:pt x="1113" y="170"/>
                  </a:lnTo>
                  <a:lnTo>
                    <a:pt x="1113" y="170"/>
                  </a:lnTo>
                  <a:lnTo>
                    <a:pt x="1101" y="160"/>
                  </a:lnTo>
                  <a:lnTo>
                    <a:pt x="1091" y="154"/>
                  </a:lnTo>
                  <a:lnTo>
                    <a:pt x="1080" y="149"/>
                  </a:lnTo>
                  <a:lnTo>
                    <a:pt x="1071" y="147"/>
                  </a:lnTo>
                  <a:lnTo>
                    <a:pt x="1071" y="147"/>
                  </a:lnTo>
                  <a:lnTo>
                    <a:pt x="1061" y="149"/>
                  </a:lnTo>
                  <a:lnTo>
                    <a:pt x="1055" y="152"/>
                  </a:lnTo>
                  <a:lnTo>
                    <a:pt x="1055" y="152"/>
                  </a:lnTo>
                  <a:lnTo>
                    <a:pt x="1050" y="157"/>
                  </a:lnTo>
                  <a:lnTo>
                    <a:pt x="1048" y="164"/>
                  </a:lnTo>
                  <a:lnTo>
                    <a:pt x="1048" y="164"/>
                  </a:lnTo>
                  <a:lnTo>
                    <a:pt x="1050" y="167"/>
                  </a:lnTo>
                  <a:lnTo>
                    <a:pt x="1051" y="172"/>
                  </a:lnTo>
                  <a:lnTo>
                    <a:pt x="1051" y="172"/>
                  </a:lnTo>
                  <a:lnTo>
                    <a:pt x="1058" y="177"/>
                  </a:lnTo>
                  <a:lnTo>
                    <a:pt x="1071" y="184"/>
                  </a:lnTo>
                  <a:lnTo>
                    <a:pt x="1093" y="195"/>
                  </a:lnTo>
                  <a:lnTo>
                    <a:pt x="1093" y="195"/>
                  </a:lnTo>
                  <a:lnTo>
                    <a:pt x="1110" y="204"/>
                  </a:lnTo>
                  <a:lnTo>
                    <a:pt x="1125" y="214"/>
                  </a:lnTo>
                  <a:lnTo>
                    <a:pt x="1135" y="222"/>
                  </a:lnTo>
                  <a:lnTo>
                    <a:pt x="1143" y="232"/>
                  </a:lnTo>
                  <a:lnTo>
                    <a:pt x="1143" y="232"/>
                  </a:lnTo>
                  <a:lnTo>
                    <a:pt x="1150" y="242"/>
                  </a:lnTo>
                  <a:lnTo>
                    <a:pt x="1153" y="252"/>
                  </a:lnTo>
                  <a:lnTo>
                    <a:pt x="1156" y="264"/>
                  </a:lnTo>
                  <a:lnTo>
                    <a:pt x="1156" y="275"/>
                  </a:lnTo>
                  <a:lnTo>
                    <a:pt x="1156" y="275"/>
                  </a:lnTo>
                  <a:lnTo>
                    <a:pt x="1155" y="290"/>
                  </a:lnTo>
                  <a:lnTo>
                    <a:pt x="1151" y="305"/>
                  </a:lnTo>
                  <a:lnTo>
                    <a:pt x="1143" y="319"/>
                  </a:lnTo>
                  <a:lnTo>
                    <a:pt x="1133" y="330"/>
                  </a:lnTo>
                  <a:lnTo>
                    <a:pt x="1133" y="330"/>
                  </a:lnTo>
                  <a:lnTo>
                    <a:pt x="1120" y="340"/>
                  </a:lnTo>
                  <a:lnTo>
                    <a:pt x="1103" y="347"/>
                  </a:lnTo>
                  <a:lnTo>
                    <a:pt x="1086" y="352"/>
                  </a:lnTo>
                  <a:lnTo>
                    <a:pt x="1066" y="352"/>
                  </a:lnTo>
                  <a:lnTo>
                    <a:pt x="1066" y="352"/>
                  </a:lnTo>
                  <a:lnTo>
                    <a:pt x="1053" y="352"/>
                  </a:lnTo>
                  <a:lnTo>
                    <a:pt x="1041" y="350"/>
                  </a:lnTo>
                  <a:lnTo>
                    <a:pt x="1028" y="347"/>
                  </a:lnTo>
                  <a:lnTo>
                    <a:pt x="1018" y="342"/>
                  </a:lnTo>
                  <a:lnTo>
                    <a:pt x="1006" y="335"/>
                  </a:lnTo>
                  <a:lnTo>
                    <a:pt x="996" y="329"/>
                  </a:lnTo>
                  <a:lnTo>
                    <a:pt x="988" y="320"/>
                  </a:lnTo>
                  <a:lnTo>
                    <a:pt x="980" y="310"/>
                  </a:lnTo>
                  <a:lnTo>
                    <a:pt x="1018" y="269"/>
                  </a:lnTo>
                  <a:lnTo>
                    <a:pt x="1018" y="269"/>
                  </a:lnTo>
                  <a:lnTo>
                    <a:pt x="1030" y="280"/>
                  </a:lnTo>
                  <a:lnTo>
                    <a:pt x="1045" y="289"/>
                  </a:lnTo>
                  <a:lnTo>
                    <a:pt x="1045" y="289"/>
                  </a:lnTo>
                  <a:lnTo>
                    <a:pt x="1058" y="295"/>
                  </a:lnTo>
                  <a:lnTo>
                    <a:pt x="1070" y="297"/>
                  </a:lnTo>
                  <a:lnTo>
                    <a:pt x="1070" y="297"/>
                  </a:lnTo>
                  <a:lnTo>
                    <a:pt x="1081" y="295"/>
                  </a:lnTo>
                  <a:lnTo>
                    <a:pt x="1090" y="290"/>
                  </a:lnTo>
                  <a:lnTo>
                    <a:pt x="1090" y="290"/>
                  </a:lnTo>
                  <a:lnTo>
                    <a:pt x="1096" y="284"/>
                  </a:lnTo>
                  <a:lnTo>
                    <a:pt x="1098" y="277"/>
                  </a:lnTo>
                  <a:lnTo>
                    <a:pt x="1098" y="277"/>
                  </a:lnTo>
                  <a:lnTo>
                    <a:pt x="1096" y="270"/>
                  </a:lnTo>
                  <a:lnTo>
                    <a:pt x="1091" y="262"/>
                  </a:lnTo>
                  <a:lnTo>
                    <a:pt x="1083" y="255"/>
                  </a:lnTo>
                  <a:lnTo>
                    <a:pt x="1071" y="249"/>
                  </a:lnTo>
                  <a:lnTo>
                    <a:pt x="1050" y="239"/>
                  </a:lnTo>
                  <a:lnTo>
                    <a:pt x="1050" y="239"/>
                  </a:lnTo>
                  <a:lnTo>
                    <a:pt x="1035" y="230"/>
                  </a:lnTo>
                  <a:lnTo>
                    <a:pt x="1023" y="222"/>
                  </a:lnTo>
                  <a:lnTo>
                    <a:pt x="1013" y="214"/>
                  </a:lnTo>
                  <a:lnTo>
                    <a:pt x="1005" y="204"/>
                  </a:lnTo>
                  <a:lnTo>
                    <a:pt x="998" y="194"/>
                  </a:lnTo>
                  <a:lnTo>
                    <a:pt x="993" y="184"/>
                  </a:lnTo>
                  <a:lnTo>
                    <a:pt x="990" y="174"/>
                  </a:lnTo>
                  <a:lnTo>
                    <a:pt x="988" y="162"/>
                  </a:lnTo>
                  <a:lnTo>
                    <a:pt x="988" y="162"/>
                  </a:lnTo>
                  <a:lnTo>
                    <a:pt x="990" y="147"/>
                  </a:lnTo>
                  <a:lnTo>
                    <a:pt x="995" y="134"/>
                  </a:lnTo>
                  <a:lnTo>
                    <a:pt x="1001" y="122"/>
                  </a:lnTo>
                  <a:lnTo>
                    <a:pt x="1011" y="112"/>
                  </a:lnTo>
                  <a:lnTo>
                    <a:pt x="1011" y="112"/>
                  </a:lnTo>
                  <a:lnTo>
                    <a:pt x="1023" y="102"/>
                  </a:lnTo>
                  <a:lnTo>
                    <a:pt x="1038" y="95"/>
                  </a:lnTo>
                  <a:lnTo>
                    <a:pt x="1053" y="92"/>
                  </a:lnTo>
                  <a:lnTo>
                    <a:pt x="1070" y="90"/>
                  </a:lnTo>
                  <a:lnTo>
                    <a:pt x="1070" y="90"/>
                  </a:lnTo>
                  <a:lnTo>
                    <a:pt x="1081" y="90"/>
                  </a:lnTo>
                  <a:lnTo>
                    <a:pt x="1093" y="94"/>
                  </a:lnTo>
                  <a:lnTo>
                    <a:pt x="1105" y="97"/>
                  </a:lnTo>
                  <a:lnTo>
                    <a:pt x="1116" y="100"/>
                  </a:lnTo>
                  <a:lnTo>
                    <a:pt x="1116" y="100"/>
                  </a:lnTo>
                  <a:lnTo>
                    <a:pt x="1126" y="107"/>
                  </a:lnTo>
                  <a:lnTo>
                    <a:pt x="1136" y="114"/>
                  </a:lnTo>
                  <a:lnTo>
                    <a:pt x="1145" y="122"/>
                  </a:lnTo>
                  <a:lnTo>
                    <a:pt x="1153" y="132"/>
                  </a:lnTo>
                  <a:lnTo>
                    <a:pt x="1153" y="132"/>
                  </a:lnTo>
                  <a:close/>
                  <a:moveTo>
                    <a:pt x="1440" y="239"/>
                  </a:moveTo>
                  <a:lnTo>
                    <a:pt x="1238" y="239"/>
                  </a:lnTo>
                  <a:lnTo>
                    <a:pt x="1238" y="239"/>
                  </a:lnTo>
                  <a:lnTo>
                    <a:pt x="1241" y="252"/>
                  </a:lnTo>
                  <a:lnTo>
                    <a:pt x="1246" y="264"/>
                  </a:lnTo>
                  <a:lnTo>
                    <a:pt x="1253" y="274"/>
                  </a:lnTo>
                  <a:lnTo>
                    <a:pt x="1261" y="282"/>
                  </a:lnTo>
                  <a:lnTo>
                    <a:pt x="1261" y="282"/>
                  </a:lnTo>
                  <a:lnTo>
                    <a:pt x="1271" y="289"/>
                  </a:lnTo>
                  <a:lnTo>
                    <a:pt x="1283" y="294"/>
                  </a:lnTo>
                  <a:lnTo>
                    <a:pt x="1296" y="297"/>
                  </a:lnTo>
                  <a:lnTo>
                    <a:pt x="1310" y="297"/>
                  </a:lnTo>
                  <a:lnTo>
                    <a:pt x="1310" y="297"/>
                  </a:lnTo>
                  <a:lnTo>
                    <a:pt x="1326" y="295"/>
                  </a:lnTo>
                  <a:lnTo>
                    <a:pt x="1341" y="292"/>
                  </a:lnTo>
                  <a:lnTo>
                    <a:pt x="1356" y="284"/>
                  </a:lnTo>
                  <a:lnTo>
                    <a:pt x="1370" y="274"/>
                  </a:lnTo>
                  <a:lnTo>
                    <a:pt x="1423" y="297"/>
                  </a:lnTo>
                  <a:lnTo>
                    <a:pt x="1423" y="297"/>
                  </a:lnTo>
                  <a:lnTo>
                    <a:pt x="1411" y="310"/>
                  </a:lnTo>
                  <a:lnTo>
                    <a:pt x="1401" y="322"/>
                  </a:lnTo>
                  <a:lnTo>
                    <a:pt x="1388" y="332"/>
                  </a:lnTo>
                  <a:lnTo>
                    <a:pt x="1375" y="339"/>
                  </a:lnTo>
                  <a:lnTo>
                    <a:pt x="1375" y="339"/>
                  </a:lnTo>
                  <a:lnTo>
                    <a:pt x="1361" y="345"/>
                  </a:lnTo>
                  <a:lnTo>
                    <a:pt x="1345" y="349"/>
                  </a:lnTo>
                  <a:lnTo>
                    <a:pt x="1328" y="352"/>
                  </a:lnTo>
                  <a:lnTo>
                    <a:pt x="1310" y="352"/>
                  </a:lnTo>
                  <a:lnTo>
                    <a:pt x="1310" y="352"/>
                  </a:lnTo>
                  <a:lnTo>
                    <a:pt x="1295" y="352"/>
                  </a:lnTo>
                  <a:lnTo>
                    <a:pt x="1281" y="350"/>
                  </a:lnTo>
                  <a:lnTo>
                    <a:pt x="1270" y="347"/>
                  </a:lnTo>
                  <a:lnTo>
                    <a:pt x="1256" y="344"/>
                  </a:lnTo>
                  <a:lnTo>
                    <a:pt x="1245" y="339"/>
                  </a:lnTo>
                  <a:lnTo>
                    <a:pt x="1235" y="332"/>
                  </a:lnTo>
                  <a:lnTo>
                    <a:pt x="1223" y="324"/>
                  </a:lnTo>
                  <a:lnTo>
                    <a:pt x="1215" y="315"/>
                  </a:lnTo>
                  <a:lnTo>
                    <a:pt x="1215" y="315"/>
                  </a:lnTo>
                  <a:lnTo>
                    <a:pt x="1206" y="307"/>
                  </a:lnTo>
                  <a:lnTo>
                    <a:pt x="1198" y="295"/>
                  </a:lnTo>
                  <a:lnTo>
                    <a:pt x="1191" y="285"/>
                  </a:lnTo>
                  <a:lnTo>
                    <a:pt x="1186" y="274"/>
                  </a:lnTo>
                  <a:lnTo>
                    <a:pt x="1183" y="262"/>
                  </a:lnTo>
                  <a:lnTo>
                    <a:pt x="1180" y="250"/>
                  </a:lnTo>
                  <a:lnTo>
                    <a:pt x="1178" y="237"/>
                  </a:lnTo>
                  <a:lnTo>
                    <a:pt x="1178" y="224"/>
                  </a:lnTo>
                  <a:lnTo>
                    <a:pt x="1178" y="224"/>
                  </a:lnTo>
                  <a:lnTo>
                    <a:pt x="1178" y="209"/>
                  </a:lnTo>
                  <a:lnTo>
                    <a:pt x="1180" y="195"/>
                  </a:lnTo>
                  <a:lnTo>
                    <a:pt x="1183" y="184"/>
                  </a:lnTo>
                  <a:lnTo>
                    <a:pt x="1186" y="170"/>
                  </a:lnTo>
                  <a:lnTo>
                    <a:pt x="1191" y="159"/>
                  </a:lnTo>
                  <a:lnTo>
                    <a:pt x="1198" y="149"/>
                  </a:lnTo>
                  <a:lnTo>
                    <a:pt x="1206" y="137"/>
                  </a:lnTo>
                  <a:lnTo>
                    <a:pt x="1215" y="129"/>
                  </a:lnTo>
                  <a:lnTo>
                    <a:pt x="1215" y="129"/>
                  </a:lnTo>
                  <a:lnTo>
                    <a:pt x="1223" y="119"/>
                  </a:lnTo>
                  <a:lnTo>
                    <a:pt x="1233" y="112"/>
                  </a:lnTo>
                  <a:lnTo>
                    <a:pt x="1245" y="105"/>
                  </a:lnTo>
                  <a:lnTo>
                    <a:pt x="1256" y="100"/>
                  </a:lnTo>
                  <a:lnTo>
                    <a:pt x="1268" y="95"/>
                  </a:lnTo>
                  <a:lnTo>
                    <a:pt x="1280" y="92"/>
                  </a:lnTo>
                  <a:lnTo>
                    <a:pt x="1293" y="90"/>
                  </a:lnTo>
                  <a:lnTo>
                    <a:pt x="1306" y="90"/>
                  </a:lnTo>
                  <a:lnTo>
                    <a:pt x="1306" y="90"/>
                  </a:lnTo>
                  <a:lnTo>
                    <a:pt x="1321" y="90"/>
                  </a:lnTo>
                  <a:lnTo>
                    <a:pt x="1335" y="92"/>
                  </a:lnTo>
                  <a:lnTo>
                    <a:pt x="1348" y="95"/>
                  </a:lnTo>
                  <a:lnTo>
                    <a:pt x="1360" y="100"/>
                  </a:lnTo>
                  <a:lnTo>
                    <a:pt x="1371" y="105"/>
                  </a:lnTo>
                  <a:lnTo>
                    <a:pt x="1383" y="112"/>
                  </a:lnTo>
                  <a:lnTo>
                    <a:pt x="1393" y="119"/>
                  </a:lnTo>
                  <a:lnTo>
                    <a:pt x="1403" y="129"/>
                  </a:lnTo>
                  <a:lnTo>
                    <a:pt x="1403" y="129"/>
                  </a:lnTo>
                  <a:lnTo>
                    <a:pt x="1411" y="137"/>
                  </a:lnTo>
                  <a:lnTo>
                    <a:pt x="1420" y="149"/>
                  </a:lnTo>
                  <a:lnTo>
                    <a:pt x="1425" y="160"/>
                  </a:lnTo>
                  <a:lnTo>
                    <a:pt x="1431" y="172"/>
                  </a:lnTo>
                  <a:lnTo>
                    <a:pt x="1435" y="184"/>
                  </a:lnTo>
                  <a:lnTo>
                    <a:pt x="1438" y="199"/>
                  </a:lnTo>
                  <a:lnTo>
                    <a:pt x="1440" y="212"/>
                  </a:lnTo>
                  <a:lnTo>
                    <a:pt x="1440" y="227"/>
                  </a:lnTo>
                  <a:lnTo>
                    <a:pt x="1440" y="239"/>
                  </a:lnTo>
                  <a:close/>
                  <a:moveTo>
                    <a:pt x="1376" y="190"/>
                  </a:moveTo>
                  <a:lnTo>
                    <a:pt x="1376" y="190"/>
                  </a:lnTo>
                  <a:lnTo>
                    <a:pt x="1373" y="180"/>
                  </a:lnTo>
                  <a:lnTo>
                    <a:pt x="1368" y="172"/>
                  </a:lnTo>
                  <a:lnTo>
                    <a:pt x="1361" y="164"/>
                  </a:lnTo>
                  <a:lnTo>
                    <a:pt x="1353" y="157"/>
                  </a:lnTo>
                  <a:lnTo>
                    <a:pt x="1353" y="157"/>
                  </a:lnTo>
                  <a:lnTo>
                    <a:pt x="1343" y="152"/>
                  </a:lnTo>
                  <a:lnTo>
                    <a:pt x="1333" y="147"/>
                  </a:lnTo>
                  <a:lnTo>
                    <a:pt x="1321" y="145"/>
                  </a:lnTo>
                  <a:lnTo>
                    <a:pt x="1310" y="144"/>
                  </a:lnTo>
                  <a:lnTo>
                    <a:pt x="1310" y="144"/>
                  </a:lnTo>
                  <a:lnTo>
                    <a:pt x="1298" y="145"/>
                  </a:lnTo>
                  <a:lnTo>
                    <a:pt x="1285" y="147"/>
                  </a:lnTo>
                  <a:lnTo>
                    <a:pt x="1275" y="152"/>
                  </a:lnTo>
                  <a:lnTo>
                    <a:pt x="1265" y="159"/>
                  </a:lnTo>
                  <a:lnTo>
                    <a:pt x="1265" y="159"/>
                  </a:lnTo>
                  <a:lnTo>
                    <a:pt x="1258" y="164"/>
                  </a:lnTo>
                  <a:lnTo>
                    <a:pt x="1251" y="170"/>
                  </a:lnTo>
                  <a:lnTo>
                    <a:pt x="1246" y="180"/>
                  </a:lnTo>
                  <a:lnTo>
                    <a:pt x="1241" y="190"/>
                  </a:lnTo>
                  <a:lnTo>
                    <a:pt x="1376" y="190"/>
                  </a:lnTo>
                  <a:close/>
                  <a:moveTo>
                    <a:pt x="1598" y="147"/>
                  </a:moveTo>
                  <a:lnTo>
                    <a:pt x="1598" y="147"/>
                  </a:lnTo>
                  <a:lnTo>
                    <a:pt x="1585" y="149"/>
                  </a:lnTo>
                  <a:lnTo>
                    <a:pt x="1571" y="154"/>
                  </a:lnTo>
                  <a:lnTo>
                    <a:pt x="1561" y="159"/>
                  </a:lnTo>
                  <a:lnTo>
                    <a:pt x="1550" y="169"/>
                  </a:lnTo>
                  <a:lnTo>
                    <a:pt x="1550" y="169"/>
                  </a:lnTo>
                  <a:lnTo>
                    <a:pt x="1541" y="179"/>
                  </a:lnTo>
                  <a:lnTo>
                    <a:pt x="1536" y="192"/>
                  </a:lnTo>
                  <a:lnTo>
                    <a:pt x="1533" y="205"/>
                  </a:lnTo>
                  <a:lnTo>
                    <a:pt x="1531" y="220"/>
                  </a:lnTo>
                  <a:lnTo>
                    <a:pt x="1531" y="220"/>
                  </a:lnTo>
                  <a:lnTo>
                    <a:pt x="1533" y="237"/>
                  </a:lnTo>
                  <a:lnTo>
                    <a:pt x="1536" y="250"/>
                  </a:lnTo>
                  <a:lnTo>
                    <a:pt x="1541" y="264"/>
                  </a:lnTo>
                  <a:lnTo>
                    <a:pt x="1551" y="274"/>
                  </a:lnTo>
                  <a:lnTo>
                    <a:pt x="1551" y="274"/>
                  </a:lnTo>
                  <a:lnTo>
                    <a:pt x="1561" y="284"/>
                  </a:lnTo>
                  <a:lnTo>
                    <a:pt x="1573" y="290"/>
                  </a:lnTo>
                  <a:lnTo>
                    <a:pt x="1585" y="294"/>
                  </a:lnTo>
                  <a:lnTo>
                    <a:pt x="1600" y="295"/>
                  </a:lnTo>
                  <a:lnTo>
                    <a:pt x="1600" y="295"/>
                  </a:lnTo>
                  <a:lnTo>
                    <a:pt x="1613" y="294"/>
                  </a:lnTo>
                  <a:lnTo>
                    <a:pt x="1626" y="290"/>
                  </a:lnTo>
                  <a:lnTo>
                    <a:pt x="1638" y="284"/>
                  </a:lnTo>
                  <a:lnTo>
                    <a:pt x="1648" y="275"/>
                  </a:lnTo>
                  <a:lnTo>
                    <a:pt x="1648" y="275"/>
                  </a:lnTo>
                  <a:lnTo>
                    <a:pt x="1656" y="264"/>
                  </a:lnTo>
                  <a:lnTo>
                    <a:pt x="1663" y="250"/>
                  </a:lnTo>
                  <a:lnTo>
                    <a:pt x="1666" y="237"/>
                  </a:lnTo>
                  <a:lnTo>
                    <a:pt x="1668" y="220"/>
                  </a:lnTo>
                  <a:lnTo>
                    <a:pt x="1668" y="220"/>
                  </a:lnTo>
                  <a:lnTo>
                    <a:pt x="1666" y="205"/>
                  </a:lnTo>
                  <a:lnTo>
                    <a:pt x="1663" y="192"/>
                  </a:lnTo>
                  <a:lnTo>
                    <a:pt x="1656" y="179"/>
                  </a:lnTo>
                  <a:lnTo>
                    <a:pt x="1648" y="169"/>
                  </a:lnTo>
                  <a:lnTo>
                    <a:pt x="1648" y="169"/>
                  </a:lnTo>
                  <a:lnTo>
                    <a:pt x="1638" y="159"/>
                  </a:lnTo>
                  <a:lnTo>
                    <a:pt x="1626" y="154"/>
                  </a:lnTo>
                  <a:lnTo>
                    <a:pt x="1613" y="149"/>
                  </a:lnTo>
                  <a:lnTo>
                    <a:pt x="1598" y="147"/>
                  </a:lnTo>
                  <a:lnTo>
                    <a:pt x="1598" y="14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95" name="Google Shape;95;p9"/>
            <p:cNvSpPr/>
            <p:nvPr/>
          </p:nvSpPr>
          <p:spPr>
            <a:xfrm>
              <a:off x="925513" y="931863"/>
              <a:ext cx="554038" cy="612775"/>
            </a:xfrm>
            <a:custGeom>
              <a:avLst/>
              <a:gdLst/>
              <a:ahLst/>
              <a:cxnLst/>
              <a:rect l="l" t="t" r="r" b="b"/>
              <a:pathLst>
                <a:path w="349" h="386" extrusionOk="0">
                  <a:moveTo>
                    <a:pt x="192" y="0"/>
                  </a:moveTo>
                  <a:lnTo>
                    <a:pt x="192" y="0"/>
                  </a:lnTo>
                  <a:lnTo>
                    <a:pt x="215" y="1"/>
                  </a:lnTo>
                  <a:lnTo>
                    <a:pt x="239" y="5"/>
                  </a:lnTo>
                  <a:lnTo>
                    <a:pt x="260" y="11"/>
                  </a:lnTo>
                  <a:lnTo>
                    <a:pt x="282" y="21"/>
                  </a:lnTo>
                  <a:lnTo>
                    <a:pt x="300" y="33"/>
                  </a:lnTo>
                  <a:lnTo>
                    <a:pt x="319" y="46"/>
                  </a:lnTo>
                  <a:lnTo>
                    <a:pt x="334" y="61"/>
                  </a:lnTo>
                  <a:lnTo>
                    <a:pt x="349" y="78"/>
                  </a:lnTo>
                  <a:lnTo>
                    <a:pt x="305" y="121"/>
                  </a:lnTo>
                  <a:lnTo>
                    <a:pt x="305" y="121"/>
                  </a:lnTo>
                  <a:lnTo>
                    <a:pt x="295" y="108"/>
                  </a:lnTo>
                  <a:lnTo>
                    <a:pt x="284" y="96"/>
                  </a:lnTo>
                  <a:lnTo>
                    <a:pt x="272" y="86"/>
                  </a:lnTo>
                  <a:lnTo>
                    <a:pt x="257" y="76"/>
                  </a:lnTo>
                  <a:lnTo>
                    <a:pt x="242" y="70"/>
                  </a:lnTo>
                  <a:lnTo>
                    <a:pt x="227" y="65"/>
                  </a:lnTo>
                  <a:lnTo>
                    <a:pt x="210" y="61"/>
                  </a:lnTo>
                  <a:lnTo>
                    <a:pt x="192" y="60"/>
                  </a:lnTo>
                  <a:lnTo>
                    <a:pt x="192" y="60"/>
                  </a:lnTo>
                  <a:lnTo>
                    <a:pt x="179" y="60"/>
                  </a:lnTo>
                  <a:lnTo>
                    <a:pt x="165" y="63"/>
                  </a:lnTo>
                  <a:lnTo>
                    <a:pt x="154" y="66"/>
                  </a:lnTo>
                  <a:lnTo>
                    <a:pt x="140" y="70"/>
                  </a:lnTo>
                  <a:lnTo>
                    <a:pt x="129" y="76"/>
                  </a:lnTo>
                  <a:lnTo>
                    <a:pt x="119" y="83"/>
                  </a:lnTo>
                  <a:lnTo>
                    <a:pt x="109" y="90"/>
                  </a:lnTo>
                  <a:lnTo>
                    <a:pt x="99" y="98"/>
                  </a:lnTo>
                  <a:lnTo>
                    <a:pt x="90" y="108"/>
                  </a:lnTo>
                  <a:lnTo>
                    <a:pt x="82" y="118"/>
                  </a:lnTo>
                  <a:lnTo>
                    <a:pt x="75" y="130"/>
                  </a:lnTo>
                  <a:lnTo>
                    <a:pt x="70" y="141"/>
                  </a:lnTo>
                  <a:lnTo>
                    <a:pt x="65" y="153"/>
                  </a:lnTo>
                  <a:lnTo>
                    <a:pt x="62" y="166"/>
                  </a:lnTo>
                  <a:lnTo>
                    <a:pt x="60" y="180"/>
                  </a:lnTo>
                  <a:lnTo>
                    <a:pt x="60" y="193"/>
                  </a:lnTo>
                  <a:lnTo>
                    <a:pt x="60" y="193"/>
                  </a:lnTo>
                  <a:lnTo>
                    <a:pt x="60" y="206"/>
                  </a:lnTo>
                  <a:lnTo>
                    <a:pt x="62" y="220"/>
                  </a:lnTo>
                  <a:lnTo>
                    <a:pt x="65" y="231"/>
                  </a:lnTo>
                  <a:lnTo>
                    <a:pt x="70" y="245"/>
                  </a:lnTo>
                  <a:lnTo>
                    <a:pt x="75" y="256"/>
                  </a:lnTo>
                  <a:lnTo>
                    <a:pt x="82" y="266"/>
                  </a:lnTo>
                  <a:lnTo>
                    <a:pt x="90" y="276"/>
                  </a:lnTo>
                  <a:lnTo>
                    <a:pt x="99" y="286"/>
                  </a:lnTo>
                  <a:lnTo>
                    <a:pt x="109" y="295"/>
                  </a:lnTo>
                  <a:lnTo>
                    <a:pt x="119" y="303"/>
                  </a:lnTo>
                  <a:lnTo>
                    <a:pt x="129" y="310"/>
                  </a:lnTo>
                  <a:lnTo>
                    <a:pt x="140" y="315"/>
                  </a:lnTo>
                  <a:lnTo>
                    <a:pt x="154" y="320"/>
                  </a:lnTo>
                  <a:lnTo>
                    <a:pt x="165" y="323"/>
                  </a:lnTo>
                  <a:lnTo>
                    <a:pt x="179" y="325"/>
                  </a:lnTo>
                  <a:lnTo>
                    <a:pt x="192" y="325"/>
                  </a:lnTo>
                  <a:lnTo>
                    <a:pt x="192" y="325"/>
                  </a:lnTo>
                  <a:lnTo>
                    <a:pt x="210" y="325"/>
                  </a:lnTo>
                  <a:lnTo>
                    <a:pt x="227" y="321"/>
                  </a:lnTo>
                  <a:lnTo>
                    <a:pt x="242" y="316"/>
                  </a:lnTo>
                  <a:lnTo>
                    <a:pt x="257" y="308"/>
                  </a:lnTo>
                  <a:lnTo>
                    <a:pt x="272" y="300"/>
                  </a:lnTo>
                  <a:lnTo>
                    <a:pt x="284" y="288"/>
                  </a:lnTo>
                  <a:lnTo>
                    <a:pt x="295" y="276"/>
                  </a:lnTo>
                  <a:lnTo>
                    <a:pt x="305" y="263"/>
                  </a:lnTo>
                  <a:lnTo>
                    <a:pt x="349" y="306"/>
                  </a:lnTo>
                  <a:lnTo>
                    <a:pt x="349" y="306"/>
                  </a:lnTo>
                  <a:lnTo>
                    <a:pt x="334" y="323"/>
                  </a:lnTo>
                  <a:lnTo>
                    <a:pt x="319" y="340"/>
                  </a:lnTo>
                  <a:lnTo>
                    <a:pt x="300" y="353"/>
                  </a:lnTo>
                  <a:lnTo>
                    <a:pt x="282" y="365"/>
                  </a:lnTo>
                  <a:lnTo>
                    <a:pt x="260" y="373"/>
                  </a:lnTo>
                  <a:lnTo>
                    <a:pt x="239" y="380"/>
                  </a:lnTo>
                  <a:lnTo>
                    <a:pt x="215" y="385"/>
                  </a:lnTo>
                  <a:lnTo>
                    <a:pt x="192" y="386"/>
                  </a:lnTo>
                  <a:lnTo>
                    <a:pt x="192" y="386"/>
                  </a:lnTo>
                  <a:lnTo>
                    <a:pt x="172" y="385"/>
                  </a:lnTo>
                  <a:lnTo>
                    <a:pt x="154" y="381"/>
                  </a:lnTo>
                  <a:lnTo>
                    <a:pt x="135" y="376"/>
                  </a:lnTo>
                  <a:lnTo>
                    <a:pt x="117" y="370"/>
                  </a:lnTo>
                  <a:lnTo>
                    <a:pt x="100" y="363"/>
                  </a:lnTo>
                  <a:lnTo>
                    <a:pt x="85" y="353"/>
                  </a:lnTo>
                  <a:lnTo>
                    <a:pt x="70" y="341"/>
                  </a:lnTo>
                  <a:lnTo>
                    <a:pt x="55" y="330"/>
                  </a:lnTo>
                  <a:lnTo>
                    <a:pt x="44" y="315"/>
                  </a:lnTo>
                  <a:lnTo>
                    <a:pt x="32" y="300"/>
                  </a:lnTo>
                  <a:lnTo>
                    <a:pt x="24" y="285"/>
                  </a:lnTo>
                  <a:lnTo>
                    <a:pt x="15" y="268"/>
                  </a:lnTo>
                  <a:lnTo>
                    <a:pt x="9" y="250"/>
                  </a:lnTo>
                  <a:lnTo>
                    <a:pt x="4" y="231"/>
                  </a:lnTo>
                  <a:lnTo>
                    <a:pt x="0" y="213"/>
                  </a:lnTo>
                  <a:lnTo>
                    <a:pt x="0" y="193"/>
                  </a:lnTo>
                  <a:lnTo>
                    <a:pt x="0" y="193"/>
                  </a:lnTo>
                  <a:lnTo>
                    <a:pt x="0" y="173"/>
                  </a:lnTo>
                  <a:lnTo>
                    <a:pt x="4" y="153"/>
                  </a:lnTo>
                  <a:lnTo>
                    <a:pt x="9" y="135"/>
                  </a:lnTo>
                  <a:lnTo>
                    <a:pt x="15" y="118"/>
                  </a:lnTo>
                  <a:lnTo>
                    <a:pt x="24" y="101"/>
                  </a:lnTo>
                  <a:lnTo>
                    <a:pt x="32" y="85"/>
                  </a:lnTo>
                  <a:lnTo>
                    <a:pt x="44" y="70"/>
                  </a:lnTo>
                  <a:lnTo>
                    <a:pt x="55" y="56"/>
                  </a:lnTo>
                  <a:lnTo>
                    <a:pt x="70" y="43"/>
                  </a:lnTo>
                  <a:lnTo>
                    <a:pt x="85" y="33"/>
                  </a:lnTo>
                  <a:lnTo>
                    <a:pt x="100" y="23"/>
                  </a:lnTo>
                  <a:lnTo>
                    <a:pt x="117" y="15"/>
                  </a:lnTo>
                  <a:lnTo>
                    <a:pt x="135" y="8"/>
                  </a:lnTo>
                  <a:lnTo>
                    <a:pt x="154" y="3"/>
                  </a:lnTo>
                  <a:lnTo>
                    <a:pt x="172" y="1"/>
                  </a:lnTo>
                  <a:lnTo>
                    <a:pt x="192" y="0"/>
                  </a:lnTo>
                  <a:lnTo>
                    <a:pt x="19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sp>
          <p:nvSpPr>
            <p:cNvPr id="96" name="Google Shape;96;p9"/>
            <p:cNvSpPr/>
            <p:nvPr/>
          </p:nvSpPr>
          <p:spPr>
            <a:xfrm>
              <a:off x="1987550" y="1495425"/>
              <a:ext cx="2743200" cy="207963"/>
            </a:xfrm>
            <a:custGeom>
              <a:avLst/>
              <a:gdLst/>
              <a:ahLst/>
              <a:cxnLst/>
              <a:rect l="l" t="t" r="r" b="b"/>
              <a:pathLst>
                <a:path w="1728" h="131" extrusionOk="0">
                  <a:moveTo>
                    <a:pt x="76" y="20"/>
                  </a:moveTo>
                  <a:lnTo>
                    <a:pt x="58" y="35"/>
                  </a:lnTo>
                  <a:lnTo>
                    <a:pt x="58" y="35"/>
                  </a:lnTo>
                  <a:lnTo>
                    <a:pt x="53" y="30"/>
                  </a:lnTo>
                  <a:lnTo>
                    <a:pt x="48" y="26"/>
                  </a:lnTo>
                  <a:lnTo>
                    <a:pt x="45" y="23"/>
                  </a:lnTo>
                  <a:lnTo>
                    <a:pt x="40" y="23"/>
                  </a:lnTo>
                  <a:lnTo>
                    <a:pt x="40" y="23"/>
                  </a:lnTo>
                  <a:lnTo>
                    <a:pt x="35" y="23"/>
                  </a:lnTo>
                  <a:lnTo>
                    <a:pt x="31" y="25"/>
                  </a:lnTo>
                  <a:lnTo>
                    <a:pt x="31" y="25"/>
                  </a:lnTo>
                  <a:lnTo>
                    <a:pt x="30" y="28"/>
                  </a:lnTo>
                  <a:lnTo>
                    <a:pt x="28" y="31"/>
                  </a:lnTo>
                  <a:lnTo>
                    <a:pt x="28" y="31"/>
                  </a:lnTo>
                  <a:lnTo>
                    <a:pt x="30" y="33"/>
                  </a:lnTo>
                  <a:lnTo>
                    <a:pt x="31" y="36"/>
                  </a:lnTo>
                  <a:lnTo>
                    <a:pt x="31" y="36"/>
                  </a:lnTo>
                  <a:lnTo>
                    <a:pt x="48" y="53"/>
                  </a:lnTo>
                  <a:lnTo>
                    <a:pt x="48" y="53"/>
                  </a:lnTo>
                  <a:lnTo>
                    <a:pt x="65" y="66"/>
                  </a:lnTo>
                  <a:lnTo>
                    <a:pt x="65" y="66"/>
                  </a:lnTo>
                  <a:lnTo>
                    <a:pt x="71" y="75"/>
                  </a:lnTo>
                  <a:lnTo>
                    <a:pt x="75" y="81"/>
                  </a:lnTo>
                  <a:lnTo>
                    <a:pt x="75" y="81"/>
                  </a:lnTo>
                  <a:lnTo>
                    <a:pt x="76" y="88"/>
                  </a:lnTo>
                  <a:lnTo>
                    <a:pt x="78" y="95"/>
                  </a:lnTo>
                  <a:lnTo>
                    <a:pt x="78" y="95"/>
                  </a:lnTo>
                  <a:lnTo>
                    <a:pt x="78" y="103"/>
                  </a:lnTo>
                  <a:lnTo>
                    <a:pt x="75" y="110"/>
                  </a:lnTo>
                  <a:lnTo>
                    <a:pt x="71" y="115"/>
                  </a:lnTo>
                  <a:lnTo>
                    <a:pt x="68" y="121"/>
                  </a:lnTo>
                  <a:lnTo>
                    <a:pt x="68" y="121"/>
                  </a:lnTo>
                  <a:lnTo>
                    <a:pt x="61" y="125"/>
                  </a:lnTo>
                  <a:lnTo>
                    <a:pt x="55" y="128"/>
                  </a:lnTo>
                  <a:lnTo>
                    <a:pt x="48" y="130"/>
                  </a:lnTo>
                  <a:lnTo>
                    <a:pt x="40" y="131"/>
                  </a:lnTo>
                  <a:lnTo>
                    <a:pt x="40" y="131"/>
                  </a:lnTo>
                  <a:lnTo>
                    <a:pt x="26" y="130"/>
                  </a:lnTo>
                  <a:lnTo>
                    <a:pt x="16" y="125"/>
                  </a:lnTo>
                  <a:lnTo>
                    <a:pt x="16" y="125"/>
                  </a:lnTo>
                  <a:lnTo>
                    <a:pt x="6" y="116"/>
                  </a:lnTo>
                  <a:lnTo>
                    <a:pt x="0" y="103"/>
                  </a:lnTo>
                  <a:lnTo>
                    <a:pt x="20" y="91"/>
                  </a:lnTo>
                  <a:lnTo>
                    <a:pt x="20" y="91"/>
                  </a:lnTo>
                  <a:lnTo>
                    <a:pt x="25" y="98"/>
                  </a:lnTo>
                  <a:lnTo>
                    <a:pt x="30" y="105"/>
                  </a:lnTo>
                  <a:lnTo>
                    <a:pt x="35" y="106"/>
                  </a:lnTo>
                  <a:lnTo>
                    <a:pt x="40" y="108"/>
                  </a:lnTo>
                  <a:lnTo>
                    <a:pt x="40" y="108"/>
                  </a:lnTo>
                  <a:lnTo>
                    <a:pt x="46" y="108"/>
                  </a:lnTo>
                  <a:lnTo>
                    <a:pt x="50" y="105"/>
                  </a:lnTo>
                  <a:lnTo>
                    <a:pt x="50" y="105"/>
                  </a:lnTo>
                  <a:lnTo>
                    <a:pt x="53" y="101"/>
                  </a:lnTo>
                  <a:lnTo>
                    <a:pt x="55" y="96"/>
                  </a:lnTo>
                  <a:lnTo>
                    <a:pt x="55" y="96"/>
                  </a:lnTo>
                  <a:lnTo>
                    <a:pt x="53" y="91"/>
                  </a:lnTo>
                  <a:lnTo>
                    <a:pt x="51" y="88"/>
                  </a:lnTo>
                  <a:lnTo>
                    <a:pt x="51" y="88"/>
                  </a:lnTo>
                  <a:lnTo>
                    <a:pt x="38" y="75"/>
                  </a:lnTo>
                  <a:lnTo>
                    <a:pt x="38" y="75"/>
                  </a:lnTo>
                  <a:lnTo>
                    <a:pt x="21" y="60"/>
                  </a:lnTo>
                  <a:lnTo>
                    <a:pt x="11" y="50"/>
                  </a:lnTo>
                  <a:lnTo>
                    <a:pt x="11" y="50"/>
                  </a:lnTo>
                  <a:lnTo>
                    <a:pt x="6" y="40"/>
                  </a:lnTo>
                  <a:lnTo>
                    <a:pt x="5" y="31"/>
                  </a:lnTo>
                  <a:lnTo>
                    <a:pt x="5" y="31"/>
                  </a:lnTo>
                  <a:lnTo>
                    <a:pt x="6" y="25"/>
                  </a:lnTo>
                  <a:lnTo>
                    <a:pt x="8" y="20"/>
                  </a:lnTo>
                  <a:lnTo>
                    <a:pt x="11" y="13"/>
                  </a:lnTo>
                  <a:lnTo>
                    <a:pt x="15" y="10"/>
                  </a:lnTo>
                  <a:lnTo>
                    <a:pt x="15" y="10"/>
                  </a:lnTo>
                  <a:lnTo>
                    <a:pt x="20" y="5"/>
                  </a:lnTo>
                  <a:lnTo>
                    <a:pt x="26" y="1"/>
                  </a:lnTo>
                  <a:lnTo>
                    <a:pt x="33" y="0"/>
                  </a:lnTo>
                  <a:lnTo>
                    <a:pt x="40" y="0"/>
                  </a:lnTo>
                  <a:lnTo>
                    <a:pt x="40" y="0"/>
                  </a:lnTo>
                  <a:lnTo>
                    <a:pt x="48" y="1"/>
                  </a:lnTo>
                  <a:lnTo>
                    <a:pt x="58" y="5"/>
                  </a:lnTo>
                  <a:lnTo>
                    <a:pt x="58" y="5"/>
                  </a:lnTo>
                  <a:lnTo>
                    <a:pt x="66" y="10"/>
                  </a:lnTo>
                  <a:lnTo>
                    <a:pt x="76" y="20"/>
                  </a:lnTo>
                  <a:lnTo>
                    <a:pt x="76" y="20"/>
                  </a:lnTo>
                  <a:close/>
                  <a:moveTo>
                    <a:pt x="798" y="3"/>
                  </a:moveTo>
                  <a:lnTo>
                    <a:pt x="806" y="3"/>
                  </a:lnTo>
                  <a:lnTo>
                    <a:pt x="876" y="3"/>
                  </a:lnTo>
                  <a:lnTo>
                    <a:pt x="885" y="3"/>
                  </a:lnTo>
                  <a:lnTo>
                    <a:pt x="885" y="26"/>
                  </a:lnTo>
                  <a:lnTo>
                    <a:pt x="876" y="26"/>
                  </a:lnTo>
                  <a:lnTo>
                    <a:pt x="853" y="26"/>
                  </a:lnTo>
                  <a:lnTo>
                    <a:pt x="853" y="128"/>
                  </a:lnTo>
                  <a:lnTo>
                    <a:pt x="830" y="128"/>
                  </a:lnTo>
                  <a:lnTo>
                    <a:pt x="830" y="26"/>
                  </a:lnTo>
                  <a:lnTo>
                    <a:pt x="806" y="26"/>
                  </a:lnTo>
                  <a:lnTo>
                    <a:pt x="798" y="26"/>
                  </a:lnTo>
                  <a:lnTo>
                    <a:pt x="798" y="3"/>
                  </a:lnTo>
                  <a:close/>
                  <a:moveTo>
                    <a:pt x="265" y="3"/>
                  </a:moveTo>
                  <a:lnTo>
                    <a:pt x="290" y="3"/>
                  </a:lnTo>
                  <a:lnTo>
                    <a:pt x="313" y="48"/>
                  </a:lnTo>
                  <a:lnTo>
                    <a:pt x="336" y="3"/>
                  </a:lnTo>
                  <a:lnTo>
                    <a:pt x="363" y="3"/>
                  </a:lnTo>
                  <a:lnTo>
                    <a:pt x="326" y="73"/>
                  </a:lnTo>
                  <a:lnTo>
                    <a:pt x="326" y="128"/>
                  </a:lnTo>
                  <a:lnTo>
                    <a:pt x="301" y="128"/>
                  </a:lnTo>
                  <a:lnTo>
                    <a:pt x="301" y="73"/>
                  </a:lnTo>
                  <a:lnTo>
                    <a:pt x="265" y="3"/>
                  </a:lnTo>
                  <a:close/>
                  <a:moveTo>
                    <a:pt x="621" y="20"/>
                  </a:moveTo>
                  <a:lnTo>
                    <a:pt x="603" y="35"/>
                  </a:lnTo>
                  <a:lnTo>
                    <a:pt x="603" y="35"/>
                  </a:lnTo>
                  <a:lnTo>
                    <a:pt x="598" y="30"/>
                  </a:lnTo>
                  <a:lnTo>
                    <a:pt x="595" y="26"/>
                  </a:lnTo>
                  <a:lnTo>
                    <a:pt x="590" y="23"/>
                  </a:lnTo>
                  <a:lnTo>
                    <a:pt x="585" y="23"/>
                  </a:lnTo>
                  <a:lnTo>
                    <a:pt x="585" y="23"/>
                  </a:lnTo>
                  <a:lnTo>
                    <a:pt x="580" y="23"/>
                  </a:lnTo>
                  <a:lnTo>
                    <a:pt x="576" y="25"/>
                  </a:lnTo>
                  <a:lnTo>
                    <a:pt x="576" y="25"/>
                  </a:lnTo>
                  <a:lnTo>
                    <a:pt x="575" y="28"/>
                  </a:lnTo>
                  <a:lnTo>
                    <a:pt x="573" y="31"/>
                  </a:lnTo>
                  <a:lnTo>
                    <a:pt x="573" y="31"/>
                  </a:lnTo>
                  <a:lnTo>
                    <a:pt x="575" y="33"/>
                  </a:lnTo>
                  <a:lnTo>
                    <a:pt x="576" y="36"/>
                  </a:lnTo>
                  <a:lnTo>
                    <a:pt x="576" y="36"/>
                  </a:lnTo>
                  <a:lnTo>
                    <a:pt x="593" y="53"/>
                  </a:lnTo>
                  <a:lnTo>
                    <a:pt x="593" y="53"/>
                  </a:lnTo>
                  <a:lnTo>
                    <a:pt x="610" y="66"/>
                  </a:lnTo>
                  <a:lnTo>
                    <a:pt x="610" y="66"/>
                  </a:lnTo>
                  <a:lnTo>
                    <a:pt x="616" y="75"/>
                  </a:lnTo>
                  <a:lnTo>
                    <a:pt x="620" y="81"/>
                  </a:lnTo>
                  <a:lnTo>
                    <a:pt x="620" y="81"/>
                  </a:lnTo>
                  <a:lnTo>
                    <a:pt x="623" y="88"/>
                  </a:lnTo>
                  <a:lnTo>
                    <a:pt x="623" y="95"/>
                  </a:lnTo>
                  <a:lnTo>
                    <a:pt x="623" y="95"/>
                  </a:lnTo>
                  <a:lnTo>
                    <a:pt x="623" y="103"/>
                  </a:lnTo>
                  <a:lnTo>
                    <a:pt x="620" y="110"/>
                  </a:lnTo>
                  <a:lnTo>
                    <a:pt x="616" y="115"/>
                  </a:lnTo>
                  <a:lnTo>
                    <a:pt x="613" y="121"/>
                  </a:lnTo>
                  <a:lnTo>
                    <a:pt x="613" y="121"/>
                  </a:lnTo>
                  <a:lnTo>
                    <a:pt x="606" y="125"/>
                  </a:lnTo>
                  <a:lnTo>
                    <a:pt x="600" y="128"/>
                  </a:lnTo>
                  <a:lnTo>
                    <a:pt x="593" y="130"/>
                  </a:lnTo>
                  <a:lnTo>
                    <a:pt x="585" y="131"/>
                  </a:lnTo>
                  <a:lnTo>
                    <a:pt x="585" y="131"/>
                  </a:lnTo>
                  <a:lnTo>
                    <a:pt x="573" y="130"/>
                  </a:lnTo>
                  <a:lnTo>
                    <a:pt x="561" y="125"/>
                  </a:lnTo>
                  <a:lnTo>
                    <a:pt x="561" y="125"/>
                  </a:lnTo>
                  <a:lnTo>
                    <a:pt x="553" y="116"/>
                  </a:lnTo>
                  <a:lnTo>
                    <a:pt x="545" y="103"/>
                  </a:lnTo>
                  <a:lnTo>
                    <a:pt x="565" y="91"/>
                  </a:lnTo>
                  <a:lnTo>
                    <a:pt x="565" y="91"/>
                  </a:lnTo>
                  <a:lnTo>
                    <a:pt x="570" y="98"/>
                  </a:lnTo>
                  <a:lnTo>
                    <a:pt x="575" y="105"/>
                  </a:lnTo>
                  <a:lnTo>
                    <a:pt x="580" y="106"/>
                  </a:lnTo>
                  <a:lnTo>
                    <a:pt x="585" y="108"/>
                  </a:lnTo>
                  <a:lnTo>
                    <a:pt x="585" y="108"/>
                  </a:lnTo>
                  <a:lnTo>
                    <a:pt x="591" y="108"/>
                  </a:lnTo>
                  <a:lnTo>
                    <a:pt x="596" y="105"/>
                  </a:lnTo>
                  <a:lnTo>
                    <a:pt x="596" y="105"/>
                  </a:lnTo>
                  <a:lnTo>
                    <a:pt x="598" y="101"/>
                  </a:lnTo>
                  <a:lnTo>
                    <a:pt x="600" y="96"/>
                  </a:lnTo>
                  <a:lnTo>
                    <a:pt x="600" y="96"/>
                  </a:lnTo>
                  <a:lnTo>
                    <a:pt x="600" y="91"/>
                  </a:lnTo>
                  <a:lnTo>
                    <a:pt x="596" y="88"/>
                  </a:lnTo>
                  <a:lnTo>
                    <a:pt x="596" y="88"/>
                  </a:lnTo>
                  <a:lnTo>
                    <a:pt x="583" y="75"/>
                  </a:lnTo>
                  <a:lnTo>
                    <a:pt x="583" y="75"/>
                  </a:lnTo>
                  <a:lnTo>
                    <a:pt x="566" y="60"/>
                  </a:lnTo>
                  <a:lnTo>
                    <a:pt x="556" y="50"/>
                  </a:lnTo>
                  <a:lnTo>
                    <a:pt x="556" y="50"/>
                  </a:lnTo>
                  <a:lnTo>
                    <a:pt x="551" y="40"/>
                  </a:lnTo>
                  <a:lnTo>
                    <a:pt x="550" y="31"/>
                  </a:lnTo>
                  <a:lnTo>
                    <a:pt x="550" y="31"/>
                  </a:lnTo>
                  <a:lnTo>
                    <a:pt x="551" y="25"/>
                  </a:lnTo>
                  <a:lnTo>
                    <a:pt x="553" y="20"/>
                  </a:lnTo>
                  <a:lnTo>
                    <a:pt x="556" y="13"/>
                  </a:lnTo>
                  <a:lnTo>
                    <a:pt x="560" y="10"/>
                  </a:lnTo>
                  <a:lnTo>
                    <a:pt x="560" y="10"/>
                  </a:lnTo>
                  <a:lnTo>
                    <a:pt x="566" y="5"/>
                  </a:lnTo>
                  <a:lnTo>
                    <a:pt x="571" y="1"/>
                  </a:lnTo>
                  <a:lnTo>
                    <a:pt x="578" y="0"/>
                  </a:lnTo>
                  <a:lnTo>
                    <a:pt x="585" y="0"/>
                  </a:lnTo>
                  <a:lnTo>
                    <a:pt x="585" y="0"/>
                  </a:lnTo>
                  <a:lnTo>
                    <a:pt x="595" y="1"/>
                  </a:lnTo>
                  <a:lnTo>
                    <a:pt x="603" y="5"/>
                  </a:lnTo>
                  <a:lnTo>
                    <a:pt x="603" y="5"/>
                  </a:lnTo>
                  <a:lnTo>
                    <a:pt x="611" y="10"/>
                  </a:lnTo>
                  <a:lnTo>
                    <a:pt x="621" y="20"/>
                  </a:lnTo>
                  <a:lnTo>
                    <a:pt x="621" y="20"/>
                  </a:lnTo>
                  <a:close/>
                  <a:moveTo>
                    <a:pt x="1066" y="3"/>
                  </a:moveTo>
                  <a:lnTo>
                    <a:pt x="1135" y="3"/>
                  </a:lnTo>
                  <a:lnTo>
                    <a:pt x="1135" y="26"/>
                  </a:lnTo>
                  <a:lnTo>
                    <a:pt x="1090" y="26"/>
                  </a:lnTo>
                  <a:lnTo>
                    <a:pt x="1090" y="48"/>
                  </a:lnTo>
                  <a:lnTo>
                    <a:pt x="1135" y="48"/>
                  </a:lnTo>
                  <a:lnTo>
                    <a:pt x="1135" y="71"/>
                  </a:lnTo>
                  <a:lnTo>
                    <a:pt x="1090" y="71"/>
                  </a:lnTo>
                  <a:lnTo>
                    <a:pt x="1090" y="105"/>
                  </a:lnTo>
                  <a:lnTo>
                    <a:pt x="1135" y="105"/>
                  </a:lnTo>
                  <a:lnTo>
                    <a:pt x="1135" y="128"/>
                  </a:lnTo>
                  <a:lnTo>
                    <a:pt x="1066" y="128"/>
                  </a:lnTo>
                  <a:lnTo>
                    <a:pt x="1066" y="3"/>
                  </a:lnTo>
                  <a:close/>
                  <a:moveTo>
                    <a:pt x="1341" y="3"/>
                  </a:moveTo>
                  <a:lnTo>
                    <a:pt x="1365" y="3"/>
                  </a:lnTo>
                  <a:lnTo>
                    <a:pt x="1395" y="90"/>
                  </a:lnTo>
                  <a:lnTo>
                    <a:pt x="1423" y="3"/>
                  </a:lnTo>
                  <a:lnTo>
                    <a:pt x="1446" y="3"/>
                  </a:lnTo>
                  <a:lnTo>
                    <a:pt x="1466" y="128"/>
                  </a:lnTo>
                  <a:lnTo>
                    <a:pt x="1445" y="128"/>
                  </a:lnTo>
                  <a:lnTo>
                    <a:pt x="1431" y="48"/>
                  </a:lnTo>
                  <a:lnTo>
                    <a:pt x="1405" y="128"/>
                  </a:lnTo>
                  <a:lnTo>
                    <a:pt x="1383" y="128"/>
                  </a:lnTo>
                  <a:lnTo>
                    <a:pt x="1356" y="48"/>
                  </a:lnTo>
                  <a:lnTo>
                    <a:pt x="1343" y="128"/>
                  </a:lnTo>
                  <a:lnTo>
                    <a:pt x="1320" y="128"/>
                  </a:lnTo>
                  <a:lnTo>
                    <a:pt x="1341" y="3"/>
                  </a:lnTo>
                  <a:close/>
                  <a:moveTo>
                    <a:pt x="1725" y="20"/>
                  </a:moveTo>
                  <a:lnTo>
                    <a:pt x="1708" y="35"/>
                  </a:lnTo>
                  <a:lnTo>
                    <a:pt x="1708" y="35"/>
                  </a:lnTo>
                  <a:lnTo>
                    <a:pt x="1703" y="30"/>
                  </a:lnTo>
                  <a:lnTo>
                    <a:pt x="1698" y="26"/>
                  </a:lnTo>
                  <a:lnTo>
                    <a:pt x="1693" y="23"/>
                  </a:lnTo>
                  <a:lnTo>
                    <a:pt x="1688" y="23"/>
                  </a:lnTo>
                  <a:lnTo>
                    <a:pt x="1688" y="23"/>
                  </a:lnTo>
                  <a:lnTo>
                    <a:pt x="1685" y="23"/>
                  </a:lnTo>
                  <a:lnTo>
                    <a:pt x="1681" y="25"/>
                  </a:lnTo>
                  <a:lnTo>
                    <a:pt x="1681" y="25"/>
                  </a:lnTo>
                  <a:lnTo>
                    <a:pt x="1680" y="28"/>
                  </a:lnTo>
                  <a:lnTo>
                    <a:pt x="1678" y="31"/>
                  </a:lnTo>
                  <a:lnTo>
                    <a:pt x="1678" y="31"/>
                  </a:lnTo>
                  <a:lnTo>
                    <a:pt x="1678" y="33"/>
                  </a:lnTo>
                  <a:lnTo>
                    <a:pt x="1680" y="36"/>
                  </a:lnTo>
                  <a:lnTo>
                    <a:pt x="1680" y="36"/>
                  </a:lnTo>
                  <a:lnTo>
                    <a:pt x="1698" y="53"/>
                  </a:lnTo>
                  <a:lnTo>
                    <a:pt x="1698" y="53"/>
                  </a:lnTo>
                  <a:lnTo>
                    <a:pt x="1715" y="66"/>
                  </a:lnTo>
                  <a:lnTo>
                    <a:pt x="1715" y="66"/>
                  </a:lnTo>
                  <a:lnTo>
                    <a:pt x="1720" y="75"/>
                  </a:lnTo>
                  <a:lnTo>
                    <a:pt x="1725" y="81"/>
                  </a:lnTo>
                  <a:lnTo>
                    <a:pt x="1725" y="81"/>
                  </a:lnTo>
                  <a:lnTo>
                    <a:pt x="1726" y="88"/>
                  </a:lnTo>
                  <a:lnTo>
                    <a:pt x="1728" y="95"/>
                  </a:lnTo>
                  <a:lnTo>
                    <a:pt x="1728" y="95"/>
                  </a:lnTo>
                  <a:lnTo>
                    <a:pt x="1726" y="103"/>
                  </a:lnTo>
                  <a:lnTo>
                    <a:pt x="1725" y="110"/>
                  </a:lnTo>
                  <a:lnTo>
                    <a:pt x="1721" y="115"/>
                  </a:lnTo>
                  <a:lnTo>
                    <a:pt x="1716" y="121"/>
                  </a:lnTo>
                  <a:lnTo>
                    <a:pt x="1716" y="121"/>
                  </a:lnTo>
                  <a:lnTo>
                    <a:pt x="1711" y="125"/>
                  </a:lnTo>
                  <a:lnTo>
                    <a:pt x="1705" y="128"/>
                  </a:lnTo>
                  <a:lnTo>
                    <a:pt x="1698" y="130"/>
                  </a:lnTo>
                  <a:lnTo>
                    <a:pt x="1690" y="131"/>
                  </a:lnTo>
                  <a:lnTo>
                    <a:pt x="1690" y="131"/>
                  </a:lnTo>
                  <a:lnTo>
                    <a:pt x="1676" y="130"/>
                  </a:lnTo>
                  <a:lnTo>
                    <a:pt x="1666" y="125"/>
                  </a:lnTo>
                  <a:lnTo>
                    <a:pt x="1666" y="125"/>
                  </a:lnTo>
                  <a:lnTo>
                    <a:pt x="1656" y="116"/>
                  </a:lnTo>
                  <a:lnTo>
                    <a:pt x="1650" y="103"/>
                  </a:lnTo>
                  <a:lnTo>
                    <a:pt x="1670" y="91"/>
                  </a:lnTo>
                  <a:lnTo>
                    <a:pt x="1670" y="91"/>
                  </a:lnTo>
                  <a:lnTo>
                    <a:pt x="1673" y="98"/>
                  </a:lnTo>
                  <a:lnTo>
                    <a:pt x="1678" y="105"/>
                  </a:lnTo>
                  <a:lnTo>
                    <a:pt x="1685" y="106"/>
                  </a:lnTo>
                  <a:lnTo>
                    <a:pt x="1690" y="108"/>
                  </a:lnTo>
                  <a:lnTo>
                    <a:pt x="1690" y="108"/>
                  </a:lnTo>
                  <a:lnTo>
                    <a:pt x="1695" y="108"/>
                  </a:lnTo>
                  <a:lnTo>
                    <a:pt x="1700" y="105"/>
                  </a:lnTo>
                  <a:lnTo>
                    <a:pt x="1700" y="105"/>
                  </a:lnTo>
                  <a:lnTo>
                    <a:pt x="1703" y="101"/>
                  </a:lnTo>
                  <a:lnTo>
                    <a:pt x="1705" y="96"/>
                  </a:lnTo>
                  <a:lnTo>
                    <a:pt x="1705" y="96"/>
                  </a:lnTo>
                  <a:lnTo>
                    <a:pt x="1703" y="91"/>
                  </a:lnTo>
                  <a:lnTo>
                    <a:pt x="1701" y="88"/>
                  </a:lnTo>
                  <a:lnTo>
                    <a:pt x="1701" y="88"/>
                  </a:lnTo>
                  <a:lnTo>
                    <a:pt x="1688" y="75"/>
                  </a:lnTo>
                  <a:lnTo>
                    <a:pt x="1688" y="75"/>
                  </a:lnTo>
                  <a:lnTo>
                    <a:pt x="1670" y="60"/>
                  </a:lnTo>
                  <a:lnTo>
                    <a:pt x="1661" y="50"/>
                  </a:lnTo>
                  <a:lnTo>
                    <a:pt x="1661" y="50"/>
                  </a:lnTo>
                  <a:lnTo>
                    <a:pt x="1656" y="40"/>
                  </a:lnTo>
                  <a:lnTo>
                    <a:pt x="1655" y="31"/>
                  </a:lnTo>
                  <a:lnTo>
                    <a:pt x="1655" y="31"/>
                  </a:lnTo>
                  <a:lnTo>
                    <a:pt x="1655" y="25"/>
                  </a:lnTo>
                  <a:lnTo>
                    <a:pt x="1658" y="20"/>
                  </a:lnTo>
                  <a:lnTo>
                    <a:pt x="1660" y="13"/>
                  </a:lnTo>
                  <a:lnTo>
                    <a:pt x="1665" y="10"/>
                  </a:lnTo>
                  <a:lnTo>
                    <a:pt x="1665" y="10"/>
                  </a:lnTo>
                  <a:lnTo>
                    <a:pt x="1670" y="5"/>
                  </a:lnTo>
                  <a:lnTo>
                    <a:pt x="1676" y="1"/>
                  </a:lnTo>
                  <a:lnTo>
                    <a:pt x="1683" y="0"/>
                  </a:lnTo>
                  <a:lnTo>
                    <a:pt x="1690" y="0"/>
                  </a:lnTo>
                  <a:lnTo>
                    <a:pt x="1690" y="0"/>
                  </a:lnTo>
                  <a:lnTo>
                    <a:pt x="1698" y="1"/>
                  </a:lnTo>
                  <a:lnTo>
                    <a:pt x="1706" y="5"/>
                  </a:lnTo>
                  <a:lnTo>
                    <a:pt x="1706" y="5"/>
                  </a:lnTo>
                  <a:lnTo>
                    <a:pt x="1716" y="10"/>
                  </a:lnTo>
                  <a:lnTo>
                    <a:pt x="1725" y="20"/>
                  </a:lnTo>
                  <a:lnTo>
                    <a:pt x="1725" y="2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dirty="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1AA7E0"/>
              </a:buClr>
              <a:buSzPts val="5000"/>
              <a:buFont typeface="Oswald"/>
              <a:buNone/>
              <a:defRPr sz="5000" b="0" i="0" u="none" strike="noStrike" cap="none">
                <a:solidFill>
                  <a:srgbClr val="1AA7E0"/>
                </a:solidFill>
                <a:latin typeface="Oswald"/>
                <a:ea typeface="Oswald"/>
                <a:cs typeface="Oswald"/>
                <a:sym typeface="Oswa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521354"/>
            <a:ext cx="7886700" cy="3626115"/>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1000"/>
              </a:spcBef>
              <a:spcAft>
                <a:spcPts val="0"/>
              </a:spcAft>
              <a:buClr>
                <a:srgbClr val="7F7F7F"/>
              </a:buClr>
              <a:buSzPts val="2400"/>
              <a:buFont typeface="Arial"/>
              <a:buChar char="•"/>
              <a:defRPr sz="2400" b="0" i="0" u="none" strike="noStrike" cap="none">
                <a:solidFill>
                  <a:srgbClr val="7F7F7F"/>
                </a:solidFill>
                <a:latin typeface="PT Sans"/>
                <a:ea typeface="PT Sans"/>
                <a:cs typeface="PT Sans"/>
                <a:sym typeface="PT Sans"/>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PT Sans"/>
                <a:ea typeface="PT Sans"/>
                <a:cs typeface="PT Sans"/>
                <a:sym typeface="PT Sans"/>
              </a:defRPr>
            </a:lvl2pPr>
            <a:lvl3pPr marL="1371600" marR="0" lvl="2"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PT Sans"/>
                <a:ea typeface="PT Sans"/>
                <a:cs typeface="PT Sans"/>
                <a:sym typeface="PT Sans"/>
              </a:defRPr>
            </a:lvl3pPr>
            <a:lvl4pPr marL="1828800" marR="0" lvl="3"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PT Sans"/>
                <a:ea typeface="PT Sans"/>
                <a:cs typeface="PT Sans"/>
                <a:sym typeface="PT Sans"/>
              </a:defRPr>
            </a:lvl4pPr>
            <a:lvl5pPr marL="2286000" marR="0" lvl="4"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PT Sans"/>
                <a:ea typeface="PT Sans"/>
                <a:cs typeface="PT Sans"/>
                <a:sym typeface="PT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5296960"/>
            <a:ext cx="2057400" cy="30427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3028950" y="5296960"/>
            <a:ext cx="3086100" cy="30427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PT Sans"/>
                <a:ea typeface="PT Sans"/>
                <a:cs typeface="PT Sans"/>
                <a:sym typeface="PT Sans"/>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6457950" y="5296960"/>
            <a:ext cx="2057400" cy="304271"/>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PT Sans"/>
                <a:ea typeface="PT Sans"/>
                <a:cs typeface="PT Sans"/>
                <a:sym typeface="PT Sans"/>
              </a:defRPr>
            </a:lvl1pPr>
            <a:lvl2pPr marL="0" marR="0" lvl="1" indent="0" algn="r" rtl="0">
              <a:spcBef>
                <a:spcPts val="0"/>
              </a:spcBef>
              <a:buNone/>
              <a:defRPr sz="900" b="0" i="0" u="none" strike="noStrike" cap="none">
                <a:solidFill>
                  <a:srgbClr val="888888"/>
                </a:solidFill>
                <a:latin typeface="PT Sans"/>
                <a:ea typeface="PT Sans"/>
                <a:cs typeface="PT Sans"/>
                <a:sym typeface="PT Sans"/>
              </a:defRPr>
            </a:lvl2pPr>
            <a:lvl3pPr marL="0" marR="0" lvl="2" indent="0" algn="r" rtl="0">
              <a:spcBef>
                <a:spcPts val="0"/>
              </a:spcBef>
              <a:buNone/>
              <a:defRPr sz="900" b="0" i="0" u="none" strike="noStrike" cap="none">
                <a:solidFill>
                  <a:srgbClr val="888888"/>
                </a:solidFill>
                <a:latin typeface="PT Sans"/>
                <a:ea typeface="PT Sans"/>
                <a:cs typeface="PT Sans"/>
                <a:sym typeface="PT Sans"/>
              </a:defRPr>
            </a:lvl3pPr>
            <a:lvl4pPr marL="0" marR="0" lvl="3" indent="0" algn="r" rtl="0">
              <a:spcBef>
                <a:spcPts val="0"/>
              </a:spcBef>
              <a:buNone/>
              <a:defRPr sz="900" b="0" i="0" u="none" strike="noStrike" cap="none">
                <a:solidFill>
                  <a:srgbClr val="888888"/>
                </a:solidFill>
                <a:latin typeface="PT Sans"/>
                <a:ea typeface="PT Sans"/>
                <a:cs typeface="PT Sans"/>
                <a:sym typeface="PT Sans"/>
              </a:defRPr>
            </a:lvl4pPr>
            <a:lvl5pPr marL="0" marR="0" lvl="4" indent="0" algn="r" rtl="0">
              <a:spcBef>
                <a:spcPts val="0"/>
              </a:spcBef>
              <a:buNone/>
              <a:defRPr sz="900" b="0" i="0" u="none" strike="noStrike" cap="none">
                <a:solidFill>
                  <a:srgbClr val="888888"/>
                </a:solidFill>
                <a:latin typeface="PT Sans"/>
                <a:ea typeface="PT Sans"/>
                <a:cs typeface="PT Sans"/>
                <a:sym typeface="PT Sans"/>
              </a:defRPr>
            </a:lvl5pPr>
            <a:lvl6pPr marL="0" marR="0" lvl="5" indent="0" algn="r" rtl="0">
              <a:spcBef>
                <a:spcPts val="0"/>
              </a:spcBef>
              <a:buNone/>
              <a:defRPr sz="900" b="0" i="0" u="none" strike="noStrike" cap="none">
                <a:solidFill>
                  <a:srgbClr val="888888"/>
                </a:solidFill>
                <a:latin typeface="PT Sans"/>
                <a:ea typeface="PT Sans"/>
                <a:cs typeface="PT Sans"/>
                <a:sym typeface="PT Sans"/>
              </a:defRPr>
            </a:lvl6pPr>
            <a:lvl7pPr marL="0" marR="0" lvl="6" indent="0" algn="r" rtl="0">
              <a:spcBef>
                <a:spcPts val="0"/>
              </a:spcBef>
              <a:buNone/>
              <a:defRPr sz="900" b="0" i="0" u="none" strike="noStrike" cap="none">
                <a:solidFill>
                  <a:srgbClr val="888888"/>
                </a:solidFill>
                <a:latin typeface="PT Sans"/>
                <a:ea typeface="PT Sans"/>
                <a:cs typeface="PT Sans"/>
                <a:sym typeface="PT Sans"/>
              </a:defRPr>
            </a:lvl7pPr>
            <a:lvl8pPr marL="0" marR="0" lvl="7" indent="0" algn="r" rtl="0">
              <a:spcBef>
                <a:spcPts val="0"/>
              </a:spcBef>
              <a:buNone/>
              <a:defRPr sz="900" b="0" i="0" u="none" strike="noStrike" cap="none">
                <a:solidFill>
                  <a:srgbClr val="888888"/>
                </a:solidFill>
                <a:latin typeface="PT Sans"/>
                <a:ea typeface="PT Sans"/>
                <a:cs typeface="PT Sans"/>
                <a:sym typeface="PT Sans"/>
              </a:defRPr>
            </a:lvl8pPr>
            <a:lvl9pPr marL="0" marR="0" lvl="8" indent="0" algn="r" rtl="0">
              <a:spcBef>
                <a:spcPts val="0"/>
              </a:spcBef>
              <a:buNone/>
              <a:defRPr sz="900" b="0" i="0" u="none" strike="noStrike" cap="none">
                <a:solidFill>
                  <a:srgbClr val="888888"/>
                </a:solidFill>
                <a:latin typeface="PT Sans"/>
                <a:ea typeface="PT Sans"/>
                <a:cs typeface="PT Sans"/>
                <a:sym typeface="PT Sans"/>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mposed.io/"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gpackage.io/search?s=@cs" TargetMode="External"/><Relationship Id="rId4" Type="http://schemas.openxmlformats.org/officeDocument/2006/relationships/hyperlink" Target="https://bitbucket.org/composedsystem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0"/>
          <p:cNvSpPr txBox="1">
            <a:spLocks noGrp="1"/>
          </p:cNvSpPr>
          <p:nvPr>
            <p:ph type="ctrTitle"/>
          </p:nvPr>
        </p:nvSpPr>
        <p:spPr>
          <a:xfrm>
            <a:off x="330592" y="2008414"/>
            <a:ext cx="3571937" cy="2103257"/>
          </a:xfrm>
          <a:prstGeom prst="rect">
            <a:avLst/>
          </a:prstGeom>
          <a:noFill/>
          <a:ln>
            <a:noFill/>
          </a:ln>
        </p:spPr>
        <p:txBody>
          <a:bodyPr spcFirstLastPara="1" wrap="square" lIns="0" tIns="0" rIns="0" bIns="0" anchor="b" anchorCtr="0">
            <a:noAutofit/>
          </a:bodyPr>
          <a:lstStyle/>
          <a:p>
            <a:r>
              <a:rPr lang="en-US" dirty="0"/>
              <a:t>Applying a SOLID Framework for Cleaner Code</a:t>
            </a:r>
          </a:p>
        </p:txBody>
      </p:sp>
      <p:sp>
        <p:nvSpPr>
          <p:cNvPr id="102" name="Google Shape;102;p10"/>
          <p:cNvSpPr txBox="1">
            <a:spLocks noGrp="1"/>
          </p:cNvSpPr>
          <p:nvPr>
            <p:ph type="subTitle" idx="1"/>
          </p:nvPr>
        </p:nvSpPr>
        <p:spPr>
          <a:xfrm>
            <a:off x="330591" y="4456600"/>
            <a:ext cx="6858000" cy="336329"/>
          </a:xfrm>
          <a:prstGeom prst="rect">
            <a:avLst/>
          </a:prstGeom>
          <a:noFill/>
          <a:ln>
            <a:noFill/>
          </a:ln>
        </p:spPr>
        <p:txBody>
          <a:bodyPr spcFirstLastPara="1" wrap="square" lIns="0" tIns="0" rIns="0" bIns="0" anchor="t" anchorCtr="0">
            <a:noAutofit/>
          </a:bodyPr>
          <a:lstStyle/>
          <a:p>
            <a:pPr marL="0" indent="0">
              <a:spcBef>
                <a:spcPts val="0"/>
              </a:spcBef>
            </a:pPr>
            <a:r>
              <a:rPr lang="en-US" dirty="0"/>
              <a:t>Presented by Steve Ball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01178"/>
            <a:ext cx="9144000" cy="384572"/>
          </a:xfrm>
        </p:spPr>
        <p:txBody>
          <a:bodyPr/>
          <a:lstStyle/>
          <a:p>
            <a:r>
              <a:rPr lang="en-US" dirty="0"/>
              <a:t>Models</a:t>
            </a:r>
          </a:p>
        </p:txBody>
      </p:sp>
      <p:grpSp>
        <p:nvGrpSpPr>
          <p:cNvPr id="3" name="Group 2">
            <a:extLst>
              <a:ext uri="{FF2B5EF4-FFF2-40B4-BE49-F238E27FC236}">
                <a16:creationId xmlns:a16="http://schemas.microsoft.com/office/drawing/2014/main" id="{39EA49D0-FF43-45B2-9DE1-8D589A431F7F}"/>
              </a:ext>
            </a:extLst>
          </p:cNvPr>
          <p:cNvGrpSpPr/>
          <p:nvPr/>
        </p:nvGrpSpPr>
        <p:grpSpPr>
          <a:xfrm>
            <a:off x="1047943" y="2514685"/>
            <a:ext cx="750815" cy="1052830"/>
            <a:chOff x="1258349" y="4478320"/>
            <a:chExt cx="1001086" cy="1403773"/>
          </a:xfrm>
        </p:grpSpPr>
        <p:sp>
          <p:nvSpPr>
            <p:cNvPr id="4" name="Rectangle 3">
              <a:extLst>
                <a:ext uri="{FF2B5EF4-FFF2-40B4-BE49-F238E27FC236}">
                  <a16:creationId xmlns:a16="http://schemas.microsoft.com/office/drawing/2014/main" id="{3EB723A6-674C-4109-8C1A-A3EA4244AC86}"/>
                </a:ext>
              </a:extLst>
            </p:cNvPr>
            <p:cNvSpPr/>
            <p:nvPr/>
          </p:nvSpPr>
          <p:spPr>
            <a:xfrm>
              <a:off x="1568742" y="4731391"/>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5" name="Straight Connector 4">
              <a:extLst>
                <a:ext uri="{FF2B5EF4-FFF2-40B4-BE49-F238E27FC236}">
                  <a16:creationId xmlns:a16="http://schemas.microsoft.com/office/drawing/2014/main" id="{BA43D70A-A251-4450-AD8B-3426C59A805C}"/>
                </a:ext>
              </a:extLst>
            </p:cNvPr>
            <p:cNvCxnSpPr>
              <a:cxnSpLocks/>
            </p:cNvCxnSpPr>
            <p:nvPr/>
          </p:nvCxnSpPr>
          <p:spPr>
            <a:xfrm>
              <a:off x="1258349" y="4478320"/>
              <a:ext cx="0" cy="1328272"/>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6" name="Straight Connector 5">
              <a:extLst>
                <a:ext uri="{FF2B5EF4-FFF2-40B4-BE49-F238E27FC236}">
                  <a16:creationId xmlns:a16="http://schemas.microsoft.com/office/drawing/2014/main" id="{84DCF881-96D7-49E3-8D3D-BE17FA7F17BD}"/>
                </a:ext>
              </a:extLst>
            </p:cNvPr>
            <p:cNvCxnSpPr>
              <a:endCxn id="4" idx="1"/>
            </p:cNvCxnSpPr>
            <p:nvPr/>
          </p:nvCxnSpPr>
          <p:spPr>
            <a:xfrm>
              <a:off x="1266738" y="4798503"/>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7" name="Rectangle 6">
              <a:extLst>
                <a:ext uri="{FF2B5EF4-FFF2-40B4-BE49-F238E27FC236}">
                  <a16:creationId xmlns:a16="http://schemas.microsoft.com/office/drawing/2014/main" id="{81AD7B72-EAC5-4FB8-8137-298A28C8FEB3}"/>
                </a:ext>
              </a:extLst>
            </p:cNvPr>
            <p:cNvSpPr/>
            <p:nvPr/>
          </p:nvSpPr>
          <p:spPr>
            <a:xfrm>
              <a:off x="1560353" y="4984462"/>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8" name="Straight Connector 7">
              <a:extLst>
                <a:ext uri="{FF2B5EF4-FFF2-40B4-BE49-F238E27FC236}">
                  <a16:creationId xmlns:a16="http://schemas.microsoft.com/office/drawing/2014/main" id="{B1951991-4C10-46C2-B5E6-465B1371EB80}"/>
                </a:ext>
              </a:extLst>
            </p:cNvPr>
            <p:cNvCxnSpPr>
              <a:endCxn id="7" idx="1"/>
            </p:cNvCxnSpPr>
            <p:nvPr/>
          </p:nvCxnSpPr>
          <p:spPr>
            <a:xfrm>
              <a:off x="1258349" y="5051574"/>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9" name="Rectangle 8">
              <a:extLst>
                <a:ext uri="{FF2B5EF4-FFF2-40B4-BE49-F238E27FC236}">
                  <a16:creationId xmlns:a16="http://schemas.microsoft.com/office/drawing/2014/main" id="{F36B74AF-C73B-4BFE-B12B-0F07DF35BCCF}"/>
                </a:ext>
              </a:extLst>
            </p:cNvPr>
            <p:cNvSpPr/>
            <p:nvPr/>
          </p:nvSpPr>
          <p:spPr>
            <a:xfrm>
              <a:off x="1982598" y="5237532"/>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10" name="Straight Connector 9">
              <a:extLst>
                <a:ext uri="{FF2B5EF4-FFF2-40B4-BE49-F238E27FC236}">
                  <a16:creationId xmlns:a16="http://schemas.microsoft.com/office/drawing/2014/main" id="{04BF2A7A-6D0E-46AD-9498-2BC1BDE428B4}"/>
                </a:ext>
              </a:extLst>
            </p:cNvPr>
            <p:cNvCxnSpPr>
              <a:cxnSpLocks/>
              <a:endCxn id="9" idx="1"/>
            </p:cNvCxnSpPr>
            <p:nvPr/>
          </p:nvCxnSpPr>
          <p:spPr>
            <a:xfrm>
              <a:off x="1460384" y="5297639"/>
              <a:ext cx="522214" cy="112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11" name="Rectangle 10">
              <a:extLst>
                <a:ext uri="{FF2B5EF4-FFF2-40B4-BE49-F238E27FC236}">
                  <a16:creationId xmlns:a16="http://schemas.microsoft.com/office/drawing/2014/main" id="{212807F2-3DC9-41A6-88C1-443D59A47446}"/>
                </a:ext>
              </a:extLst>
            </p:cNvPr>
            <p:cNvSpPr/>
            <p:nvPr/>
          </p:nvSpPr>
          <p:spPr>
            <a:xfrm>
              <a:off x="1982598" y="5483598"/>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12" name="Straight Connector 11">
              <a:extLst>
                <a:ext uri="{FF2B5EF4-FFF2-40B4-BE49-F238E27FC236}">
                  <a16:creationId xmlns:a16="http://schemas.microsoft.com/office/drawing/2014/main" id="{966CEEA6-E173-4F09-9094-017CAC5735C3}"/>
                </a:ext>
              </a:extLst>
            </p:cNvPr>
            <p:cNvCxnSpPr>
              <a:cxnSpLocks/>
              <a:endCxn id="11" idx="1"/>
            </p:cNvCxnSpPr>
            <p:nvPr/>
          </p:nvCxnSpPr>
          <p:spPr>
            <a:xfrm>
              <a:off x="1460384" y="5550709"/>
              <a:ext cx="522214" cy="4196"/>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13" name="Rectangle 12">
              <a:extLst>
                <a:ext uri="{FF2B5EF4-FFF2-40B4-BE49-F238E27FC236}">
                  <a16:creationId xmlns:a16="http://schemas.microsoft.com/office/drawing/2014/main" id="{1124A267-9375-4D59-BCF2-6AC0C3473ADE}"/>
                </a:ext>
              </a:extLst>
            </p:cNvPr>
            <p:cNvSpPr/>
            <p:nvPr/>
          </p:nvSpPr>
          <p:spPr>
            <a:xfrm>
              <a:off x="1568742" y="5739480"/>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14" name="Straight Connector 13">
              <a:extLst>
                <a:ext uri="{FF2B5EF4-FFF2-40B4-BE49-F238E27FC236}">
                  <a16:creationId xmlns:a16="http://schemas.microsoft.com/office/drawing/2014/main" id="{CB3EE185-81A0-444F-A019-5894CBF5B125}"/>
                </a:ext>
              </a:extLst>
            </p:cNvPr>
            <p:cNvCxnSpPr>
              <a:endCxn id="13" idx="1"/>
            </p:cNvCxnSpPr>
            <p:nvPr/>
          </p:nvCxnSpPr>
          <p:spPr>
            <a:xfrm>
              <a:off x="1266738" y="5806592"/>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id="{458C9B63-39BF-4CDE-ACC1-E023F735AD4C}"/>
                </a:ext>
              </a:extLst>
            </p:cNvPr>
            <p:cNvCxnSpPr/>
            <p:nvPr/>
          </p:nvCxnSpPr>
          <p:spPr>
            <a:xfrm>
              <a:off x="1468773" y="5051574"/>
              <a:ext cx="0" cy="499135"/>
            </a:xfrm>
            <a:prstGeom prst="line">
              <a:avLst/>
            </a:prstGeom>
          </p:spPr>
          <p:style>
            <a:lnRef idx="2">
              <a:schemeClr val="accent1">
                <a:shade val="50000"/>
              </a:schemeClr>
            </a:lnRef>
            <a:fillRef idx="1">
              <a:schemeClr val="accent1"/>
            </a:fillRef>
            <a:effectRef idx="0">
              <a:schemeClr val="accent1"/>
            </a:effectRef>
            <a:fontRef idx="minor">
              <a:schemeClr val="lt1"/>
            </a:fontRef>
          </p:style>
        </p:cxnSp>
      </p:grpSp>
      <p:sp>
        <p:nvSpPr>
          <p:cNvPr id="16" name="Rectangle: Rounded Corners 15">
            <a:extLst>
              <a:ext uri="{FF2B5EF4-FFF2-40B4-BE49-F238E27FC236}">
                <a16:creationId xmlns:a16="http://schemas.microsoft.com/office/drawing/2014/main" id="{4E00C8D4-C817-465E-B399-9E93A8DE3960}"/>
              </a:ext>
            </a:extLst>
          </p:cNvPr>
          <p:cNvSpPr/>
          <p:nvPr/>
        </p:nvSpPr>
        <p:spPr>
          <a:xfrm>
            <a:off x="630572" y="1984505"/>
            <a:ext cx="1498877"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500" dirty="0">
                <a:ln w="0"/>
                <a:solidFill>
                  <a:schemeClr val="bg1"/>
                </a:solidFill>
                <a:effectLst>
                  <a:outerShdw blurRad="38100" dist="19050" dir="2700000" algn="tl" rotWithShape="0">
                    <a:schemeClr val="dk1">
                      <a:alpha val="40000"/>
                    </a:schemeClr>
                  </a:outerShdw>
                </a:effectLst>
              </a:rPr>
              <a:t>Model</a:t>
            </a:r>
          </a:p>
        </p:txBody>
      </p:sp>
      <p:sp>
        <p:nvSpPr>
          <p:cNvPr id="17" name="TextBox 16">
            <a:extLst>
              <a:ext uri="{FF2B5EF4-FFF2-40B4-BE49-F238E27FC236}">
                <a16:creationId xmlns:a16="http://schemas.microsoft.com/office/drawing/2014/main" id="{39A2C141-EF43-4481-BA0B-4D0F7E91FBF0}"/>
              </a:ext>
            </a:extLst>
          </p:cNvPr>
          <p:cNvSpPr txBox="1"/>
          <p:nvPr/>
        </p:nvSpPr>
        <p:spPr>
          <a:xfrm>
            <a:off x="2936532" y="1163772"/>
            <a:ext cx="6025544" cy="4293483"/>
          </a:xfrm>
          <a:prstGeom prst="rect">
            <a:avLst/>
          </a:prstGeom>
          <a:noFill/>
        </p:spPr>
        <p:txBody>
          <a:bodyPr wrap="square" rtlCol="0">
            <a:spAutoFit/>
          </a:bodyPr>
          <a:lstStyle/>
          <a:p>
            <a:r>
              <a:rPr lang="en-US" sz="2100" dirty="0"/>
              <a:t>Models do the work</a:t>
            </a:r>
          </a:p>
          <a:p>
            <a:endParaRPr lang="en-US" sz="2100" dirty="0"/>
          </a:p>
          <a:p>
            <a:r>
              <a:rPr lang="en-US" sz="2100" dirty="0"/>
              <a:t>Models use injectable interfaces to define methods</a:t>
            </a:r>
          </a:p>
          <a:p>
            <a:endParaRPr lang="en-US" sz="2100" dirty="0"/>
          </a:p>
          <a:p>
            <a:r>
              <a:rPr lang="en-US" sz="2100" dirty="0"/>
              <a:t>Models are arranged in a compositional hierarchy</a:t>
            </a:r>
          </a:p>
          <a:p>
            <a:endParaRPr lang="en-US" sz="2100" dirty="0"/>
          </a:p>
          <a:p>
            <a:r>
              <a:rPr lang="en-US" sz="2100" dirty="0"/>
              <a:t>Models receive messages and execute the appropriate methods</a:t>
            </a:r>
          </a:p>
          <a:p>
            <a:endParaRPr lang="en-US" sz="2100" dirty="0"/>
          </a:p>
          <a:p>
            <a:r>
              <a:rPr lang="en-US" sz="2100" dirty="0"/>
              <a:t>Models may publish data to the mediator bus</a:t>
            </a:r>
          </a:p>
          <a:p>
            <a:endParaRPr lang="en-US" sz="2100" dirty="0"/>
          </a:p>
          <a:p>
            <a:endParaRPr lang="en-US" sz="2100" dirty="0"/>
          </a:p>
        </p:txBody>
      </p:sp>
    </p:spTree>
    <p:extLst>
      <p:ext uri="{BB962C8B-B14F-4D97-AF65-F5344CB8AC3E}">
        <p14:creationId xmlns:p14="http://schemas.microsoft.com/office/powerpoint/2010/main" val="29777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30996"/>
            <a:ext cx="9144000" cy="384572"/>
          </a:xfrm>
        </p:spPr>
        <p:txBody>
          <a:bodyPr/>
          <a:lstStyle/>
          <a:p>
            <a:r>
              <a:rPr lang="en-US" dirty="0"/>
              <a:t>Models and the Mediator</a:t>
            </a:r>
          </a:p>
        </p:txBody>
      </p:sp>
      <p:sp>
        <p:nvSpPr>
          <p:cNvPr id="10" name="TextBox 9">
            <a:extLst>
              <a:ext uri="{FF2B5EF4-FFF2-40B4-BE49-F238E27FC236}">
                <a16:creationId xmlns:a16="http://schemas.microsoft.com/office/drawing/2014/main" id="{6D2B33F0-D2B3-494D-B869-5023D891049B}"/>
              </a:ext>
            </a:extLst>
          </p:cNvPr>
          <p:cNvSpPr txBox="1"/>
          <p:nvPr/>
        </p:nvSpPr>
        <p:spPr>
          <a:xfrm>
            <a:off x="2845143" y="1832105"/>
            <a:ext cx="6298857" cy="2677656"/>
          </a:xfrm>
          <a:prstGeom prst="rect">
            <a:avLst/>
          </a:prstGeom>
          <a:noFill/>
        </p:spPr>
        <p:txBody>
          <a:bodyPr wrap="square" rtlCol="0">
            <a:spAutoFit/>
          </a:bodyPr>
          <a:lstStyle/>
          <a:p>
            <a:r>
              <a:rPr lang="en-US" sz="2100" dirty="0"/>
              <a:t>1. Requests / Registers for Notification Messages</a:t>
            </a:r>
          </a:p>
          <a:p>
            <a:pPr lvl="2"/>
            <a:endParaRPr lang="en-US" sz="2100" dirty="0"/>
          </a:p>
          <a:p>
            <a:pPr lvl="2"/>
            <a:r>
              <a:rPr lang="en-US" sz="2100" dirty="0"/>
              <a:t>2. Maps Notification messages to methods</a:t>
            </a:r>
          </a:p>
          <a:p>
            <a:pPr lvl="2"/>
            <a:endParaRPr lang="en-US" sz="2100" dirty="0"/>
          </a:p>
          <a:p>
            <a:pPr lvl="2"/>
            <a:r>
              <a:rPr lang="en-US" sz="2100" dirty="0"/>
              <a:t>3. Publishes Model Data to mediator bus</a:t>
            </a:r>
          </a:p>
          <a:p>
            <a:pPr marL="342900" lvl="1"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a:p>
            <a:pPr marL="342900" indent="-342900">
              <a:buFont typeface="Arial" panose="020B0604020202020204" pitchFamily="34" charset="0"/>
              <a:buChar char="•"/>
            </a:pPr>
            <a:endParaRPr lang="en-US" sz="2100" dirty="0"/>
          </a:p>
        </p:txBody>
      </p:sp>
      <p:pic>
        <p:nvPicPr>
          <p:cNvPr id="4" name="Picture 3">
            <a:extLst>
              <a:ext uri="{FF2B5EF4-FFF2-40B4-BE49-F238E27FC236}">
                <a16:creationId xmlns:a16="http://schemas.microsoft.com/office/drawing/2014/main" id="{21A7D9E2-A2B0-418B-926A-7DF6EDF137CE}"/>
              </a:ext>
            </a:extLst>
          </p:cNvPr>
          <p:cNvPicPr>
            <a:picLocks noChangeAspect="1"/>
          </p:cNvPicPr>
          <p:nvPr/>
        </p:nvPicPr>
        <p:blipFill>
          <a:blip r:embed="rId3"/>
          <a:stretch>
            <a:fillRect/>
          </a:stretch>
        </p:blipFill>
        <p:spPr>
          <a:xfrm>
            <a:off x="310938" y="944166"/>
            <a:ext cx="1963901" cy="3946241"/>
          </a:xfrm>
          <a:prstGeom prst="rect">
            <a:avLst/>
          </a:prstGeom>
        </p:spPr>
      </p:pic>
    </p:spTree>
    <p:extLst>
      <p:ext uri="{BB962C8B-B14F-4D97-AF65-F5344CB8AC3E}">
        <p14:creationId xmlns:p14="http://schemas.microsoft.com/office/powerpoint/2010/main" val="135834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60814"/>
            <a:ext cx="9144000" cy="384572"/>
          </a:xfrm>
        </p:spPr>
        <p:txBody>
          <a:bodyPr/>
          <a:lstStyle/>
          <a:p>
            <a:r>
              <a:rPr lang="en-US" dirty="0"/>
              <a:t>Model - Requesting a Message</a:t>
            </a:r>
          </a:p>
        </p:txBody>
      </p:sp>
      <p:pic>
        <p:nvPicPr>
          <p:cNvPr id="3" name="Picture 2">
            <a:extLst>
              <a:ext uri="{FF2B5EF4-FFF2-40B4-BE49-F238E27FC236}">
                <a16:creationId xmlns:a16="http://schemas.microsoft.com/office/drawing/2014/main" id="{E0BE93FA-6F58-4658-8861-7E93DDA70D7F}"/>
              </a:ext>
            </a:extLst>
          </p:cNvPr>
          <p:cNvPicPr>
            <a:picLocks noChangeAspect="1"/>
          </p:cNvPicPr>
          <p:nvPr/>
        </p:nvPicPr>
        <p:blipFill>
          <a:blip r:embed="rId3"/>
          <a:stretch>
            <a:fillRect/>
          </a:stretch>
        </p:blipFill>
        <p:spPr>
          <a:xfrm>
            <a:off x="1567544" y="1059547"/>
            <a:ext cx="6008913" cy="4034434"/>
          </a:xfrm>
          <a:prstGeom prst="rect">
            <a:avLst/>
          </a:prstGeom>
        </p:spPr>
      </p:pic>
    </p:spTree>
    <p:extLst>
      <p:ext uri="{BB962C8B-B14F-4D97-AF65-F5344CB8AC3E}">
        <p14:creationId xmlns:p14="http://schemas.microsoft.com/office/powerpoint/2010/main" val="109477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30995"/>
            <a:ext cx="4010794" cy="384572"/>
          </a:xfrm>
        </p:spPr>
        <p:txBody>
          <a:bodyPr/>
          <a:lstStyle/>
          <a:p>
            <a:r>
              <a:rPr lang="en-US" dirty="0"/>
              <a:t>Notification Messages</a:t>
            </a:r>
          </a:p>
        </p:txBody>
      </p:sp>
      <p:pic>
        <p:nvPicPr>
          <p:cNvPr id="3" name="Picture 2">
            <a:extLst>
              <a:ext uri="{FF2B5EF4-FFF2-40B4-BE49-F238E27FC236}">
                <a16:creationId xmlns:a16="http://schemas.microsoft.com/office/drawing/2014/main" id="{CCD54206-26FA-4F8A-A5D8-BDD2FD9C63D1}"/>
              </a:ext>
            </a:extLst>
          </p:cNvPr>
          <p:cNvPicPr>
            <a:picLocks noChangeAspect="1"/>
          </p:cNvPicPr>
          <p:nvPr/>
        </p:nvPicPr>
        <p:blipFill>
          <a:blip r:embed="rId3"/>
          <a:stretch>
            <a:fillRect/>
          </a:stretch>
        </p:blipFill>
        <p:spPr>
          <a:xfrm>
            <a:off x="561197" y="1501422"/>
            <a:ext cx="2915230" cy="2749592"/>
          </a:xfrm>
          <a:prstGeom prst="rect">
            <a:avLst/>
          </a:prstGeom>
        </p:spPr>
      </p:pic>
      <p:sp>
        <p:nvSpPr>
          <p:cNvPr id="4" name="TextBox 3">
            <a:extLst>
              <a:ext uri="{FF2B5EF4-FFF2-40B4-BE49-F238E27FC236}">
                <a16:creationId xmlns:a16="http://schemas.microsoft.com/office/drawing/2014/main" id="{EBD9554E-B144-40AA-885E-29E0D416D312}"/>
              </a:ext>
            </a:extLst>
          </p:cNvPr>
          <p:cNvSpPr txBox="1"/>
          <p:nvPr/>
        </p:nvSpPr>
        <p:spPr>
          <a:xfrm>
            <a:off x="4119959" y="1652194"/>
            <a:ext cx="4511841" cy="2677656"/>
          </a:xfrm>
          <a:prstGeom prst="rect">
            <a:avLst/>
          </a:prstGeom>
          <a:noFill/>
        </p:spPr>
        <p:txBody>
          <a:bodyPr wrap="square" rtlCol="0">
            <a:spAutoFit/>
          </a:bodyPr>
          <a:lstStyle/>
          <a:p>
            <a:r>
              <a:rPr lang="en-US" sz="2100" dirty="0"/>
              <a:t>Notification Messages are Classes</a:t>
            </a:r>
          </a:p>
          <a:p>
            <a:r>
              <a:rPr lang="en-US" sz="2100" dirty="0"/>
              <a:t>That have a: </a:t>
            </a:r>
          </a:p>
          <a:p>
            <a:pPr marL="342900" indent="-342900">
              <a:buFont typeface="Arial" panose="020B0604020202020204" pitchFamily="34" charset="0"/>
              <a:buChar char="•"/>
            </a:pPr>
            <a:r>
              <a:rPr lang="en-US" sz="2100" dirty="0"/>
              <a:t>Name as String</a:t>
            </a:r>
          </a:p>
          <a:p>
            <a:pPr marL="342900" indent="-342900">
              <a:buFont typeface="Arial" panose="020B0604020202020204" pitchFamily="34" charset="0"/>
              <a:buChar char="•"/>
            </a:pPr>
            <a:r>
              <a:rPr lang="en-US" sz="2100" dirty="0"/>
              <a:t>Value as Variant </a:t>
            </a:r>
          </a:p>
          <a:p>
            <a:pPr marL="342900" indent="-342900">
              <a:buFont typeface="Arial" panose="020B0604020202020204" pitchFamily="34" charset="0"/>
              <a:buChar char="•"/>
            </a:pPr>
            <a:r>
              <a:rPr lang="en-US" sz="2100" dirty="0"/>
              <a:t>Type as agreed upon between publisher and subscriber</a:t>
            </a:r>
          </a:p>
          <a:p>
            <a:pPr marL="342900" indent="-342900">
              <a:buFont typeface="Arial" panose="020B0604020202020204" pitchFamily="34" charset="0"/>
              <a:buChar char="•"/>
            </a:pPr>
            <a:endParaRPr lang="en-US" sz="2100" dirty="0"/>
          </a:p>
          <a:p>
            <a:endParaRPr lang="en-US" sz="2100" dirty="0"/>
          </a:p>
        </p:txBody>
      </p:sp>
    </p:spTree>
    <p:extLst>
      <p:ext uri="{BB962C8B-B14F-4D97-AF65-F5344CB8AC3E}">
        <p14:creationId xmlns:p14="http://schemas.microsoft.com/office/powerpoint/2010/main" val="172436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01178"/>
            <a:ext cx="9144000" cy="384572"/>
          </a:xfrm>
        </p:spPr>
        <p:txBody>
          <a:bodyPr/>
          <a:lstStyle/>
          <a:p>
            <a:r>
              <a:rPr lang="en-US" dirty="0"/>
              <a:t>Notification Message</a:t>
            </a:r>
          </a:p>
        </p:txBody>
      </p:sp>
      <p:pic>
        <p:nvPicPr>
          <p:cNvPr id="3" name="Picture 2">
            <a:extLst>
              <a:ext uri="{FF2B5EF4-FFF2-40B4-BE49-F238E27FC236}">
                <a16:creationId xmlns:a16="http://schemas.microsoft.com/office/drawing/2014/main" id="{F4F8E2D3-DC78-422F-9225-E271F6984C1B}"/>
              </a:ext>
            </a:extLst>
          </p:cNvPr>
          <p:cNvPicPr>
            <a:picLocks noChangeAspect="1"/>
          </p:cNvPicPr>
          <p:nvPr/>
        </p:nvPicPr>
        <p:blipFill>
          <a:blip r:embed="rId3"/>
          <a:stretch>
            <a:fillRect/>
          </a:stretch>
        </p:blipFill>
        <p:spPr>
          <a:xfrm>
            <a:off x="92777" y="1185306"/>
            <a:ext cx="8958447" cy="3794166"/>
          </a:xfrm>
          <a:prstGeom prst="rect">
            <a:avLst/>
          </a:prstGeom>
        </p:spPr>
      </p:pic>
    </p:spTree>
    <p:extLst>
      <p:ext uri="{BB962C8B-B14F-4D97-AF65-F5344CB8AC3E}">
        <p14:creationId xmlns:p14="http://schemas.microsoft.com/office/powerpoint/2010/main" val="141153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11116"/>
            <a:ext cx="9144000" cy="384572"/>
          </a:xfrm>
        </p:spPr>
        <p:txBody>
          <a:bodyPr/>
          <a:lstStyle/>
          <a:p>
            <a:r>
              <a:rPr lang="en-US" dirty="0"/>
              <a:t>Model – Publish Model Data</a:t>
            </a:r>
          </a:p>
        </p:txBody>
      </p:sp>
      <p:sp>
        <p:nvSpPr>
          <p:cNvPr id="3" name="Rectangle 2">
            <a:extLst>
              <a:ext uri="{FF2B5EF4-FFF2-40B4-BE49-F238E27FC236}">
                <a16:creationId xmlns:a16="http://schemas.microsoft.com/office/drawing/2014/main" id="{C41A8A67-76DD-4000-86E3-8DEB18182FFF}"/>
              </a:ext>
            </a:extLst>
          </p:cNvPr>
          <p:cNvSpPr/>
          <p:nvPr/>
        </p:nvSpPr>
        <p:spPr>
          <a:xfrm>
            <a:off x="2286000" y="2580502"/>
            <a:ext cx="4572000" cy="344453"/>
          </a:xfrm>
          <a:prstGeom prst="rect">
            <a:avLst/>
          </a:prstGeom>
        </p:spPr>
        <p:txBody>
          <a:bodyPr>
            <a:spAutoFit/>
          </a:bodyPr>
          <a:lstStyle/>
          <a:p>
            <a:pPr algn="ctr"/>
            <a:r>
              <a:rPr lang="en-US" sz="819" i="1" dirty="0">
                <a:solidFill>
                  <a:schemeClr val="bg1"/>
                </a:solidFill>
                <a:latin typeface="Microsoft JhengHei" panose="020B0604030504040204" pitchFamily="34" charset="-120"/>
                <a:ea typeface="Microsoft JhengHei" panose="020B0604030504040204" pitchFamily="34" charset="-120"/>
              </a:rPr>
              <a:t>This talk assumes some familiarity with common LabVIEW Actor Framework abstractions.</a:t>
            </a:r>
          </a:p>
          <a:p>
            <a:pPr algn="ctr"/>
            <a:r>
              <a:rPr lang="en-US" sz="819" i="1" dirty="0">
                <a:solidFill>
                  <a:schemeClr val="bg1"/>
                </a:solidFill>
                <a:latin typeface="Microsoft JhengHei" panose="020B0604030504040204" pitchFamily="34" charset="-120"/>
                <a:ea typeface="Microsoft JhengHei" panose="020B0604030504040204" pitchFamily="34" charset="-120"/>
              </a:rPr>
              <a:t>I will highlight the important bits briefly</a:t>
            </a:r>
          </a:p>
        </p:txBody>
      </p:sp>
      <p:pic>
        <p:nvPicPr>
          <p:cNvPr id="7" name="Picture 6">
            <a:extLst>
              <a:ext uri="{FF2B5EF4-FFF2-40B4-BE49-F238E27FC236}">
                <a16:creationId xmlns:a16="http://schemas.microsoft.com/office/drawing/2014/main" id="{34593682-5D21-4C14-AE1D-1435E849CC05}"/>
              </a:ext>
            </a:extLst>
          </p:cNvPr>
          <p:cNvPicPr>
            <a:picLocks noChangeAspect="1"/>
          </p:cNvPicPr>
          <p:nvPr/>
        </p:nvPicPr>
        <p:blipFill>
          <a:blip r:embed="rId3"/>
          <a:stretch>
            <a:fillRect/>
          </a:stretch>
        </p:blipFill>
        <p:spPr>
          <a:xfrm>
            <a:off x="160317" y="1256558"/>
            <a:ext cx="8738308" cy="3392237"/>
          </a:xfrm>
          <a:prstGeom prst="rect">
            <a:avLst/>
          </a:prstGeom>
        </p:spPr>
      </p:pic>
    </p:spTree>
    <p:extLst>
      <p:ext uri="{BB962C8B-B14F-4D97-AF65-F5344CB8AC3E}">
        <p14:creationId xmlns:p14="http://schemas.microsoft.com/office/powerpoint/2010/main" val="427052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30996"/>
            <a:ext cx="4010794" cy="384572"/>
          </a:xfrm>
        </p:spPr>
        <p:txBody>
          <a:bodyPr/>
          <a:lstStyle/>
          <a:p>
            <a:r>
              <a:rPr lang="en-US" dirty="0"/>
              <a:t>The ViewModel</a:t>
            </a:r>
          </a:p>
        </p:txBody>
      </p:sp>
      <p:sp>
        <p:nvSpPr>
          <p:cNvPr id="4" name="TextBox 3">
            <a:extLst>
              <a:ext uri="{FF2B5EF4-FFF2-40B4-BE49-F238E27FC236}">
                <a16:creationId xmlns:a16="http://schemas.microsoft.com/office/drawing/2014/main" id="{3B8F5E0C-8A33-4C2C-A248-C8FB4F33F72B}"/>
              </a:ext>
            </a:extLst>
          </p:cNvPr>
          <p:cNvSpPr txBox="1"/>
          <p:nvPr/>
        </p:nvSpPr>
        <p:spPr>
          <a:xfrm>
            <a:off x="2984157" y="1327886"/>
            <a:ext cx="6025544" cy="3970318"/>
          </a:xfrm>
          <a:prstGeom prst="rect">
            <a:avLst/>
          </a:prstGeom>
          <a:noFill/>
        </p:spPr>
        <p:txBody>
          <a:bodyPr wrap="square" rtlCol="0">
            <a:spAutoFit/>
          </a:bodyPr>
          <a:lstStyle/>
          <a:p>
            <a:r>
              <a:rPr lang="en-US" sz="2100" dirty="0"/>
              <a:t>Has an actor core with a subpanel that contains the application’s views</a:t>
            </a:r>
          </a:p>
          <a:p>
            <a:endParaRPr lang="en-US" sz="2100" dirty="0"/>
          </a:p>
          <a:p>
            <a:r>
              <a:rPr lang="en-US" sz="2100" dirty="0"/>
              <a:t>Can receive application menu events</a:t>
            </a:r>
          </a:p>
          <a:p>
            <a:endParaRPr lang="en-US" sz="2100" dirty="0"/>
          </a:p>
          <a:p>
            <a:r>
              <a:rPr lang="en-US" sz="2100" dirty="0"/>
              <a:t>Can receive nested events (if not handled by nested views)</a:t>
            </a:r>
          </a:p>
          <a:p>
            <a:endParaRPr lang="en-US" sz="2100" dirty="0"/>
          </a:p>
          <a:p>
            <a:r>
              <a:rPr lang="en-US" sz="2100" dirty="0"/>
              <a:t>The only place in the View hierarchy that can publish data to the mediator bus</a:t>
            </a:r>
          </a:p>
          <a:p>
            <a:endParaRPr lang="en-US" sz="2100" dirty="0"/>
          </a:p>
          <a:p>
            <a:endParaRPr lang="en-US" sz="2100" dirty="0"/>
          </a:p>
        </p:txBody>
      </p:sp>
      <p:sp>
        <p:nvSpPr>
          <p:cNvPr id="5" name="Rectangle: Rounded Corners 4">
            <a:extLst>
              <a:ext uri="{FF2B5EF4-FFF2-40B4-BE49-F238E27FC236}">
                <a16:creationId xmlns:a16="http://schemas.microsoft.com/office/drawing/2014/main" id="{9CCFB28F-7139-4547-9D16-CBDE762FD278}"/>
              </a:ext>
            </a:extLst>
          </p:cNvPr>
          <p:cNvSpPr/>
          <p:nvPr/>
        </p:nvSpPr>
        <p:spPr>
          <a:xfrm>
            <a:off x="719881" y="1605911"/>
            <a:ext cx="1498877" cy="5238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ViewModel</a:t>
            </a:r>
          </a:p>
        </p:txBody>
      </p:sp>
    </p:spTree>
    <p:extLst>
      <p:ext uri="{BB962C8B-B14F-4D97-AF65-F5344CB8AC3E}">
        <p14:creationId xmlns:p14="http://schemas.microsoft.com/office/powerpoint/2010/main" val="40855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40936"/>
            <a:ext cx="9144000" cy="384572"/>
          </a:xfrm>
        </p:spPr>
        <p:txBody>
          <a:bodyPr/>
          <a:lstStyle/>
          <a:p>
            <a:r>
              <a:rPr lang="en-US" dirty="0"/>
              <a:t>Views, ViewManagers, and the ViewModel</a:t>
            </a:r>
          </a:p>
        </p:txBody>
      </p:sp>
      <p:sp>
        <p:nvSpPr>
          <p:cNvPr id="6" name="Rectangle: Rounded Corners 5">
            <a:extLst>
              <a:ext uri="{FF2B5EF4-FFF2-40B4-BE49-F238E27FC236}">
                <a16:creationId xmlns:a16="http://schemas.microsoft.com/office/drawing/2014/main" id="{6D52857E-53FA-494F-9A2C-9341307D4FB7}"/>
              </a:ext>
            </a:extLst>
          </p:cNvPr>
          <p:cNvSpPr/>
          <p:nvPr/>
        </p:nvSpPr>
        <p:spPr>
          <a:xfrm>
            <a:off x="787743" y="3736111"/>
            <a:ext cx="1713728" cy="5238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A View</a:t>
            </a:r>
          </a:p>
        </p:txBody>
      </p:sp>
      <p:sp>
        <p:nvSpPr>
          <p:cNvPr id="9" name="TextBox 8">
            <a:extLst>
              <a:ext uri="{FF2B5EF4-FFF2-40B4-BE49-F238E27FC236}">
                <a16:creationId xmlns:a16="http://schemas.microsoft.com/office/drawing/2014/main" id="{96819C98-1357-41C0-9265-CE0FE77ABDED}"/>
              </a:ext>
            </a:extLst>
          </p:cNvPr>
          <p:cNvSpPr txBox="1"/>
          <p:nvPr/>
        </p:nvSpPr>
        <p:spPr>
          <a:xfrm>
            <a:off x="3141706" y="1267421"/>
            <a:ext cx="5872548" cy="3000821"/>
          </a:xfrm>
          <a:prstGeom prst="rect">
            <a:avLst/>
          </a:prstGeom>
          <a:noFill/>
        </p:spPr>
        <p:txBody>
          <a:bodyPr wrap="square" rtlCol="0">
            <a:spAutoFit/>
          </a:bodyPr>
          <a:lstStyle/>
          <a:p>
            <a:endParaRPr lang="en-US" sz="2100" dirty="0"/>
          </a:p>
          <a:p>
            <a:r>
              <a:rPr lang="en-US" sz="2100" dirty="0"/>
              <a:t>ViewManagers contain splitters and subpanels that can contain views</a:t>
            </a:r>
          </a:p>
          <a:p>
            <a:endParaRPr lang="en-US" sz="2100" dirty="0"/>
          </a:p>
          <a:p>
            <a:r>
              <a:rPr lang="en-US" sz="2100" dirty="0"/>
              <a:t>All can read data from the mediator bus</a:t>
            </a:r>
          </a:p>
          <a:p>
            <a:r>
              <a:rPr lang="en-US" sz="2100" dirty="0"/>
              <a:t>Only the ViewModel can publish to the mediator</a:t>
            </a:r>
          </a:p>
          <a:p>
            <a:endParaRPr lang="en-US" sz="2100" dirty="0"/>
          </a:p>
          <a:p>
            <a:r>
              <a:rPr lang="en-US" sz="2100" dirty="0"/>
              <a:t>Views and ViewManagers can send value updates up the hierarchy to the ViewModel</a:t>
            </a:r>
          </a:p>
        </p:txBody>
      </p:sp>
      <p:sp>
        <p:nvSpPr>
          <p:cNvPr id="8" name="Rectangle: Rounded Corners 7">
            <a:extLst>
              <a:ext uri="{FF2B5EF4-FFF2-40B4-BE49-F238E27FC236}">
                <a16:creationId xmlns:a16="http://schemas.microsoft.com/office/drawing/2014/main" id="{C884B0AB-657E-4DE0-BD15-8A71117DF3CE}"/>
              </a:ext>
            </a:extLst>
          </p:cNvPr>
          <p:cNvSpPr/>
          <p:nvPr/>
        </p:nvSpPr>
        <p:spPr>
          <a:xfrm>
            <a:off x="787743" y="2661392"/>
            <a:ext cx="1713728" cy="5238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A ViewManager</a:t>
            </a:r>
          </a:p>
        </p:txBody>
      </p:sp>
      <p:sp>
        <p:nvSpPr>
          <p:cNvPr id="12" name="Rectangle: Rounded Corners 11">
            <a:extLst>
              <a:ext uri="{FF2B5EF4-FFF2-40B4-BE49-F238E27FC236}">
                <a16:creationId xmlns:a16="http://schemas.microsoft.com/office/drawing/2014/main" id="{5447DB62-1395-4416-A21F-C498818A70BF}"/>
              </a:ext>
            </a:extLst>
          </p:cNvPr>
          <p:cNvSpPr/>
          <p:nvPr/>
        </p:nvSpPr>
        <p:spPr>
          <a:xfrm>
            <a:off x="787743" y="1586673"/>
            <a:ext cx="1713727" cy="5238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ViewModel</a:t>
            </a:r>
          </a:p>
        </p:txBody>
      </p:sp>
    </p:spTree>
    <p:extLst>
      <p:ext uri="{BB962C8B-B14F-4D97-AF65-F5344CB8AC3E}">
        <p14:creationId xmlns:p14="http://schemas.microsoft.com/office/powerpoint/2010/main" val="15726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60814"/>
            <a:ext cx="9144000" cy="384572"/>
          </a:xfrm>
        </p:spPr>
        <p:txBody>
          <a:bodyPr/>
          <a:lstStyle/>
          <a:p>
            <a:r>
              <a:rPr lang="en-US" dirty="0"/>
              <a:t>Views</a:t>
            </a:r>
          </a:p>
        </p:txBody>
      </p:sp>
      <p:sp>
        <p:nvSpPr>
          <p:cNvPr id="17" name="TextBox 16">
            <a:extLst>
              <a:ext uri="{FF2B5EF4-FFF2-40B4-BE49-F238E27FC236}">
                <a16:creationId xmlns:a16="http://schemas.microsoft.com/office/drawing/2014/main" id="{39A2C141-EF43-4481-BA0B-4D0F7E91FBF0}"/>
              </a:ext>
            </a:extLst>
          </p:cNvPr>
          <p:cNvSpPr txBox="1"/>
          <p:nvPr/>
        </p:nvSpPr>
        <p:spPr>
          <a:xfrm>
            <a:off x="2936532" y="1163774"/>
            <a:ext cx="6025544" cy="4939814"/>
          </a:xfrm>
          <a:prstGeom prst="rect">
            <a:avLst/>
          </a:prstGeom>
          <a:noFill/>
        </p:spPr>
        <p:txBody>
          <a:bodyPr wrap="square" rtlCol="0">
            <a:spAutoFit/>
          </a:bodyPr>
          <a:lstStyle/>
          <a:p>
            <a:r>
              <a:rPr lang="en-US" sz="2100" dirty="0"/>
              <a:t>Views display data and capture user interaction</a:t>
            </a:r>
          </a:p>
          <a:p>
            <a:endParaRPr lang="en-US" sz="2100" dirty="0"/>
          </a:p>
          <a:p>
            <a:r>
              <a:rPr lang="en-US" sz="2100" dirty="0"/>
              <a:t>Views are arranged in a compositional hierarchy</a:t>
            </a:r>
          </a:p>
          <a:p>
            <a:endParaRPr lang="en-US" sz="2100" dirty="0"/>
          </a:p>
          <a:p>
            <a:r>
              <a:rPr lang="en-US" sz="2100" dirty="0"/>
              <a:t>Views pass value updates up the hierarchy all the way to the ViewModel</a:t>
            </a:r>
          </a:p>
          <a:p>
            <a:endParaRPr lang="en-US" sz="2100" dirty="0"/>
          </a:p>
          <a:p>
            <a:r>
              <a:rPr lang="en-US" sz="2100" dirty="0"/>
              <a:t>ViewManagers are Views that contain other Views</a:t>
            </a:r>
          </a:p>
          <a:p>
            <a:endParaRPr lang="en-US" sz="2100" dirty="0"/>
          </a:p>
          <a:p>
            <a:r>
              <a:rPr lang="en-US" sz="2100" dirty="0"/>
              <a:t>Views and ViewManagers can be used together to make nested user interfaces</a:t>
            </a:r>
          </a:p>
          <a:p>
            <a:endParaRPr lang="en-US" sz="2100" dirty="0"/>
          </a:p>
          <a:p>
            <a:endParaRPr lang="en-US" sz="2100" dirty="0"/>
          </a:p>
          <a:p>
            <a:endParaRPr lang="en-US" sz="2100" dirty="0"/>
          </a:p>
        </p:txBody>
      </p:sp>
      <p:grpSp>
        <p:nvGrpSpPr>
          <p:cNvPr id="18" name="Group 17">
            <a:extLst>
              <a:ext uri="{FF2B5EF4-FFF2-40B4-BE49-F238E27FC236}">
                <a16:creationId xmlns:a16="http://schemas.microsoft.com/office/drawing/2014/main" id="{9E92CFE5-4D32-43E2-A769-E04B28C2BA69}"/>
              </a:ext>
            </a:extLst>
          </p:cNvPr>
          <p:cNvGrpSpPr/>
          <p:nvPr/>
        </p:nvGrpSpPr>
        <p:grpSpPr>
          <a:xfrm>
            <a:off x="1000356" y="2495635"/>
            <a:ext cx="750815" cy="1052830"/>
            <a:chOff x="1258349" y="4478320"/>
            <a:chExt cx="1001086" cy="1403773"/>
          </a:xfrm>
        </p:grpSpPr>
        <p:sp>
          <p:nvSpPr>
            <p:cNvPr id="19" name="Rectangle 18">
              <a:extLst>
                <a:ext uri="{FF2B5EF4-FFF2-40B4-BE49-F238E27FC236}">
                  <a16:creationId xmlns:a16="http://schemas.microsoft.com/office/drawing/2014/main" id="{06DD7BD2-5451-43D8-B58B-7B800850AAF7}"/>
                </a:ext>
              </a:extLst>
            </p:cNvPr>
            <p:cNvSpPr/>
            <p:nvPr/>
          </p:nvSpPr>
          <p:spPr>
            <a:xfrm>
              <a:off x="1568742" y="4731391"/>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20" name="Straight Connector 19">
              <a:extLst>
                <a:ext uri="{FF2B5EF4-FFF2-40B4-BE49-F238E27FC236}">
                  <a16:creationId xmlns:a16="http://schemas.microsoft.com/office/drawing/2014/main" id="{B51B5EB0-C80D-4F61-BDE4-092F235F3639}"/>
                </a:ext>
              </a:extLst>
            </p:cNvPr>
            <p:cNvCxnSpPr>
              <a:cxnSpLocks/>
            </p:cNvCxnSpPr>
            <p:nvPr/>
          </p:nvCxnSpPr>
          <p:spPr>
            <a:xfrm>
              <a:off x="1258349" y="4478320"/>
              <a:ext cx="0" cy="1328272"/>
            </a:xfrm>
            <a:prstGeom prst="line">
              <a:avLst/>
            </a:prstGeom>
          </p:spPr>
          <p:style>
            <a:lnRef idx="1">
              <a:schemeClr val="accent3"/>
            </a:lnRef>
            <a:fillRef idx="3">
              <a:schemeClr val="accent3"/>
            </a:fillRef>
            <a:effectRef idx="2">
              <a:schemeClr val="accent3"/>
            </a:effectRef>
            <a:fontRef idx="minor">
              <a:schemeClr val="lt1"/>
            </a:fontRef>
          </p:style>
        </p:cxnSp>
        <p:cxnSp>
          <p:nvCxnSpPr>
            <p:cNvPr id="21" name="Straight Connector 20">
              <a:extLst>
                <a:ext uri="{FF2B5EF4-FFF2-40B4-BE49-F238E27FC236}">
                  <a16:creationId xmlns:a16="http://schemas.microsoft.com/office/drawing/2014/main" id="{48D59294-7230-46A6-97B7-09678FDD6EBA}"/>
                </a:ext>
              </a:extLst>
            </p:cNvPr>
            <p:cNvCxnSpPr>
              <a:endCxn id="19" idx="1"/>
            </p:cNvCxnSpPr>
            <p:nvPr/>
          </p:nvCxnSpPr>
          <p:spPr>
            <a:xfrm>
              <a:off x="1266738" y="4798503"/>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22" name="Rectangle 21">
              <a:extLst>
                <a:ext uri="{FF2B5EF4-FFF2-40B4-BE49-F238E27FC236}">
                  <a16:creationId xmlns:a16="http://schemas.microsoft.com/office/drawing/2014/main" id="{D2D035B2-56EF-4484-99B1-EA823639ACE2}"/>
                </a:ext>
              </a:extLst>
            </p:cNvPr>
            <p:cNvSpPr/>
            <p:nvPr/>
          </p:nvSpPr>
          <p:spPr>
            <a:xfrm>
              <a:off x="1560353" y="498446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23" name="Straight Connector 22">
              <a:extLst>
                <a:ext uri="{FF2B5EF4-FFF2-40B4-BE49-F238E27FC236}">
                  <a16:creationId xmlns:a16="http://schemas.microsoft.com/office/drawing/2014/main" id="{F1ABBCA1-375C-438D-908B-6E43C19B2CD7}"/>
                </a:ext>
              </a:extLst>
            </p:cNvPr>
            <p:cNvCxnSpPr>
              <a:endCxn id="22" idx="1"/>
            </p:cNvCxnSpPr>
            <p:nvPr/>
          </p:nvCxnSpPr>
          <p:spPr>
            <a:xfrm>
              <a:off x="1258349" y="5051574"/>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24" name="Rectangle 23">
              <a:extLst>
                <a:ext uri="{FF2B5EF4-FFF2-40B4-BE49-F238E27FC236}">
                  <a16:creationId xmlns:a16="http://schemas.microsoft.com/office/drawing/2014/main" id="{1C7369AC-FB76-4AA4-AE26-6EAC47D02CA2}"/>
                </a:ext>
              </a:extLst>
            </p:cNvPr>
            <p:cNvSpPr/>
            <p:nvPr/>
          </p:nvSpPr>
          <p:spPr>
            <a:xfrm>
              <a:off x="1982598" y="523753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25" name="Straight Connector 24">
              <a:extLst>
                <a:ext uri="{FF2B5EF4-FFF2-40B4-BE49-F238E27FC236}">
                  <a16:creationId xmlns:a16="http://schemas.microsoft.com/office/drawing/2014/main" id="{40AABF6D-6D98-4A41-8896-94DDEB806E16}"/>
                </a:ext>
              </a:extLst>
            </p:cNvPr>
            <p:cNvCxnSpPr>
              <a:cxnSpLocks/>
              <a:endCxn id="24" idx="1"/>
            </p:cNvCxnSpPr>
            <p:nvPr/>
          </p:nvCxnSpPr>
          <p:spPr>
            <a:xfrm>
              <a:off x="1460384" y="5297639"/>
              <a:ext cx="522214" cy="11200"/>
            </a:xfrm>
            <a:prstGeom prst="line">
              <a:avLst/>
            </a:prstGeom>
          </p:spPr>
          <p:style>
            <a:lnRef idx="1">
              <a:schemeClr val="accent3"/>
            </a:lnRef>
            <a:fillRef idx="3">
              <a:schemeClr val="accent3"/>
            </a:fillRef>
            <a:effectRef idx="2">
              <a:schemeClr val="accent3"/>
            </a:effectRef>
            <a:fontRef idx="minor">
              <a:schemeClr val="lt1"/>
            </a:fontRef>
          </p:style>
        </p:cxnSp>
        <p:sp>
          <p:nvSpPr>
            <p:cNvPr id="26" name="Rectangle 25">
              <a:extLst>
                <a:ext uri="{FF2B5EF4-FFF2-40B4-BE49-F238E27FC236}">
                  <a16:creationId xmlns:a16="http://schemas.microsoft.com/office/drawing/2014/main" id="{44C70DB6-CF88-45DD-9D34-B2ED4A6A76E8}"/>
                </a:ext>
              </a:extLst>
            </p:cNvPr>
            <p:cNvSpPr/>
            <p:nvPr/>
          </p:nvSpPr>
          <p:spPr>
            <a:xfrm>
              <a:off x="1982598" y="5483598"/>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27" name="Straight Connector 26">
              <a:extLst>
                <a:ext uri="{FF2B5EF4-FFF2-40B4-BE49-F238E27FC236}">
                  <a16:creationId xmlns:a16="http://schemas.microsoft.com/office/drawing/2014/main" id="{181EF76F-95A1-4172-9EB5-3E8175FEA4D3}"/>
                </a:ext>
              </a:extLst>
            </p:cNvPr>
            <p:cNvCxnSpPr>
              <a:cxnSpLocks/>
              <a:endCxn id="26" idx="1"/>
            </p:cNvCxnSpPr>
            <p:nvPr/>
          </p:nvCxnSpPr>
          <p:spPr>
            <a:xfrm>
              <a:off x="1460384" y="5550709"/>
              <a:ext cx="522214" cy="4196"/>
            </a:xfrm>
            <a:prstGeom prst="line">
              <a:avLst/>
            </a:prstGeom>
          </p:spPr>
          <p:style>
            <a:lnRef idx="1">
              <a:schemeClr val="accent3"/>
            </a:lnRef>
            <a:fillRef idx="3">
              <a:schemeClr val="accent3"/>
            </a:fillRef>
            <a:effectRef idx="2">
              <a:schemeClr val="accent3"/>
            </a:effectRef>
            <a:fontRef idx="minor">
              <a:schemeClr val="lt1"/>
            </a:fontRef>
          </p:style>
        </p:cxnSp>
        <p:sp>
          <p:nvSpPr>
            <p:cNvPr id="28" name="Rectangle 27">
              <a:extLst>
                <a:ext uri="{FF2B5EF4-FFF2-40B4-BE49-F238E27FC236}">
                  <a16:creationId xmlns:a16="http://schemas.microsoft.com/office/drawing/2014/main" id="{FA6725F3-21E7-40E4-8A0A-092A20174B7B}"/>
                </a:ext>
              </a:extLst>
            </p:cNvPr>
            <p:cNvSpPr/>
            <p:nvPr/>
          </p:nvSpPr>
          <p:spPr>
            <a:xfrm>
              <a:off x="1568742" y="5739480"/>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29" name="Straight Connector 28">
              <a:extLst>
                <a:ext uri="{FF2B5EF4-FFF2-40B4-BE49-F238E27FC236}">
                  <a16:creationId xmlns:a16="http://schemas.microsoft.com/office/drawing/2014/main" id="{3727EAC1-43C0-4568-B3BE-CAAB5D08F5BD}"/>
                </a:ext>
              </a:extLst>
            </p:cNvPr>
            <p:cNvCxnSpPr>
              <a:endCxn id="28" idx="1"/>
            </p:cNvCxnSpPr>
            <p:nvPr/>
          </p:nvCxnSpPr>
          <p:spPr>
            <a:xfrm>
              <a:off x="1266738" y="5806592"/>
              <a:ext cx="302004" cy="4195"/>
            </a:xfrm>
            <a:prstGeom prst="line">
              <a:avLst/>
            </a:prstGeom>
          </p:spPr>
          <p:style>
            <a:lnRef idx="1">
              <a:schemeClr val="accent3"/>
            </a:lnRef>
            <a:fillRef idx="3">
              <a:schemeClr val="accent3"/>
            </a:fillRef>
            <a:effectRef idx="2">
              <a:schemeClr val="accent3"/>
            </a:effectRef>
            <a:fontRef idx="minor">
              <a:schemeClr val="lt1"/>
            </a:fontRef>
          </p:style>
        </p:cxnSp>
        <p:cxnSp>
          <p:nvCxnSpPr>
            <p:cNvPr id="30" name="Straight Connector 29">
              <a:extLst>
                <a:ext uri="{FF2B5EF4-FFF2-40B4-BE49-F238E27FC236}">
                  <a16:creationId xmlns:a16="http://schemas.microsoft.com/office/drawing/2014/main" id="{81567645-6AC1-40A5-B144-E369D5DCA9F8}"/>
                </a:ext>
              </a:extLst>
            </p:cNvPr>
            <p:cNvCxnSpPr/>
            <p:nvPr/>
          </p:nvCxnSpPr>
          <p:spPr>
            <a:xfrm>
              <a:off x="1468773" y="5051574"/>
              <a:ext cx="0" cy="499135"/>
            </a:xfrm>
            <a:prstGeom prst="line">
              <a:avLst/>
            </a:prstGeom>
          </p:spPr>
          <p:style>
            <a:lnRef idx="1">
              <a:schemeClr val="accent3"/>
            </a:lnRef>
            <a:fillRef idx="3">
              <a:schemeClr val="accent3"/>
            </a:fillRef>
            <a:effectRef idx="2">
              <a:schemeClr val="accent3"/>
            </a:effectRef>
            <a:fontRef idx="minor">
              <a:schemeClr val="lt1"/>
            </a:fontRef>
          </p:style>
        </p:cxnSp>
      </p:grpSp>
      <p:sp>
        <p:nvSpPr>
          <p:cNvPr id="31" name="Rectangle: Rounded Corners 30">
            <a:extLst>
              <a:ext uri="{FF2B5EF4-FFF2-40B4-BE49-F238E27FC236}">
                <a16:creationId xmlns:a16="http://schemas.microsoft.com/office/drawing/2014/main" id="{8E3EA0C9-BBC2-47EA-A350-B86DEAE0B8CE}"/>
              </a:ext>
            </a:extLst>
          </p:cNvPr>
          <p:cNvSpPr/>
          <p:nvPr/>
        </p:nvSpPr>
        <p:spPr>
          <a:xfrm>
            <a:off x="632299" y="1946152"/>
            <a:ext cx="1529876" cy="5238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Root View</a:t>
            </a:r>
          </a:p>
        </p:txBody>
      </p:sp>
    </p:spTree>
    <p:extLst>
      <p:ext uri="{BB962C8B-B14F-4D97-AF65-F5344CB8AC3E}">
        <p14:creationId xmlns:p14="http://schemas.microsoft.com/office/powerpoint/2010/main" val="145328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FDFE-BD29-46CD-BDF4-DC51154D8583}"/>
              </a:ext>
            </a:extLst>
          </p:cNvPr>
          <p:cNvSpPr>
            <a:spLocks noGrp="1"/>
          </p:cNvSpPr>
          <p:nvPr>
            <p:ph type="title"/>
          </p:nvPr>
        </p:nvSpPr>
        <p:spPr>
          <a:xfrm>
            <a:off x="1" y="311117"/>
            <a:ext cx="9143999" cy="384572"/>
          </a:xfrm>
        </p:spPr>
        <p:txBody>
          <a:bodyPr/>
          <a:lstStyle/>
          <a:p>
            <a:r>
              <a:rPr lang="en-US" dirty="0"/>
              <a:t>Views and Events</a:t>
            </a:r>
          </a:p>
        </p:txBody>
      </p:sp>
      <p:grpSp>
        <p:nvGrpSpPr>
          <p:cNvPr id="4" name="Group 3">
            <a:extLst>
              <a:ext uri="{FF2B5EF4-FFF2-40B4-BE49-F238E27FC236}">
                <a16:creationId xmlns:a16="http://schemas.microsoft.com/office/drawing/2014/main" id="{987D8E9C-5A40-4C49-BCF6-C6B9B7714AF4}"/>
              </a:ext>
            </a:extLst>
          </p:cNvPr>
          <p:cNvGrpSpPr/>
          <p:nvPr/>
        </p:nvGrpSpPr>
        <p:grpSpPr>
          <a:xfrm>
            <a:off x="1417232" y="2923070"/>
            <a:ext cx="750815" cy="1052830"/>
            <a:chOff x="1258349" y="4478320"/>
            <a:chExt cx="1001086" cy="1403773"/>
          </a:xfrm>
        </p:grpSpPr>
        <p:sp>
          <p:nvSpPr>
            <p:cNvPr id="5" name="Rectangle 4">
              <a:extLst>
                <a:ext uri="{FF2B5EF4-FFF2-40B4-BE49-F238E27FC236}">
                  <a16:creationId xmlns:a16="http://schemas.microsoft.com/office/drawing/2014/main" id="{768DD875-4083-4E0D-8685-E9878078087E}"/>
                </a:ext>
              </a:extLst>
            </p:cNvPr>
            <p:cNvSpPr/>
            <p:nvPr/>
          </p:nvSpPr>
          <p:spPr>
            <a:xfrm>
              <a:off x="1568742" y="4731391"/>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6" name="Straight Connector 5">
              <a:extLst>
                <a:ext uri="{FF2B5EF4-FFF2-40B4-BE49-F238E27FC236}">
                  <a16:creationId xmlns:a16="http://schemas.microsoft.com/office/drawing/2014/main" id="{A2EC1B7E-7A3A-451D-A429-3E5D2B517E02}"/>
                </a:ext>
              </a:extLst>
            </p:cNvPr>
            <p:cNvCxnSpPr>
              <a:cxnSpLocks/>
            </p:cNvCxnSpPr>
            <p:nvPr/>
          </p:nvCxnSpPr>
          <p:spPr>
            <a:xfrm>
              <a:off x="1258349" y="4478320"/>
              <a:ext cx="0" cy="1328272"/>
            </a:xfrm>
            <a:prstGeom prst="line">
              <a:avLst/>
            </a:prstGeom>
          </p:spPr>
          <p:style>
            <a:lnRef idx="1">
              <a:schemeClr val="accent3"/>
            </a:lnRef>
            <a:fillRef idx="3">
              <a:schemeClr val="accent3"/>
            </a:fillRef>
            <a:effectRef idx="2">
              <a:schemeClr val="accent3"/>
            </a:effectRef>
            <a:fontRef idx="minor">
              <a:schemeClr val="lt1"/>
            </a:fontRef>
          </p:style>
        </p:cxnSp>
        <p:cxnSp>
          <p:nvCxnSpPr>
            <p:cNvPr id="7" name="Straight Connector 6">
              <a:extLst>
                <a:ext uri="{FF2B5EF4-FFF2-40B4-BE49-F238E27FC236}">
                  <a16:creationId xmlns:a16="http://schemas.microsoft.com/office/drawing/2014/main" id="{1DC19738-D822-448C-99A2-8B128E4E378F}"/>
                </a:ext>
              </a:extLst>
            </p:cNvPr>
            <p:cNvCxnSpPr>
              <a:endCxn id="5" idx="1"/>
            </p:cNvCxnSpPr>
            <p:nvPr/>
          </p:nvCxnSpPr>
          <p:spPr>
            <a:xfrm>
              <a:off x="1266738" y="4798503"/>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8" name="Rectangle 7">
              <a:extLst>
                <a:ext uri="{FF2B5EF4-FFF2-40B4-BE49-F238E27FC236}">
                  <a16:creationId xmlns:a16="http://schemas.microsoft.com/office/drawing/2014/main" id="{860754B8-0816-4DC9-95B7-B84D5A0CC299}"/>
                </a:ext>
              </a:extLst>
            </p:cNvPr>
            <p:cNvSpPr/>
            <p:nvPr/>
          </p:nvSpPr>
          <p:spPr>
            <a:xfrm>
              <a:off x="1560353" y="498446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9" name="Straight Connector 8">
              <a:extLst>
                <a:ext uri="{FF2B5EF4-FFF2-40B4-BE49-F238E27FC236}">
                  <a16:creationId xmlns:a16="http://schemas.microsoft.com/office/drawing/2014/main" id="{87FFC625-3B92-4FBA-B096-644B6BEE9D07}"/>
                </a:ext>
              </a:extLst>
            </p:cNvPr>
            <p:cNvCxnSpPr>
              <a:endCxn id="8" idx="1"/>
            </p:cNvCxnSpPr>
            <p:nvPr/>
          </p:nvCxnSpPr>
          <p:spPr>
            <a:xfrm>
              <a:off x="1258349" y="5051574"/>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10" name="Rectangle 9">
              <a:extLst>
                <a:ext uri="{FF2B5EF4-FFF2-40B4-BE49-F238E27FC236}">
                  <a16:creationId xmlns:a16="http://schemas.microsoft.com/office/drawing/2014/main" id="{AA8D13FB-4DDB-4A09-9589-3D34D6AA3CC7}"/>
                </a:ext>
              </a:extLst>
            </p:cNvPr>
            <p:cNvSpPr/>
            <p:nvPr/>
          </p:nvSpPr>
          <p:spPr>
            <a:xfrm>
              <a:off x="1982598" y="523753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11" name="Straight Connector 10">
              <a:extLst>
                <a:ext uri="{FF2B5EF4-FFF2-40B4-BE49-F238E27FC236}">
                  <a16:creationId xmlns:a16="http://schemas.microsoft.com/office/drawing/2014/main" id="{BFCCF23A-52A1-40C0-A9F6-A2D904F6D484}"/>
                </a:ext>
              </a:extLst>
            </p:cNvPr>
            <p:cNvCxnSpPr>
              <a:cxnSpLocks/>
              <a:endCxn id="10" idx="1"/>
            </p:cNvCxnSpPr>
            <p:nvPr/>
          </p:nvCxnSpPr>
          <p:spPr>
            <a:xfrm>
              <a:off x="1460384" y="5297639"/>
              <a:ext cx="522214" cy="11200"/>
            </a:xfrm>
            <a:prstGeom prst="line">
              <a:avLst/>
            </a:prstGeom>
          </p:spPr>
          <p:style>
            <a:lnRef idx="1">
              <a:schemeClr val="accent3"/>
            </a:lnRef>
            <a:fillRef idx="3">
              <a:schemeClr val="accent3"/>
            </a:fillRef>
            <a:effectRef idx="2">
              <a:schemeClr val="accent3"/>
            </a:effectRef>
            <a:fontRef idx="minor">
              <a:schemeClr val="lt1"/>
            </a:fontRef>
          </p:style>
        </p:cxnSp>
        <p:sp>
          <p:nvSpPr>
            <p:cNvPr id="12" name="Rectangle 11">
              <a:extLst>
                <a:ext uri="{FF2B5EF4-FFF2-40B4-BE49-F238E27FC236}">
                  <a16:creationId xmlns:a16="http://schemas.microsoft.com/office/drawing/2014/main" id="{8718EABD-0516-401F-B90E-C13076E6A767}"/>
                </a:ext>
              </a:extLst>
            </p:cNvPr>
            <p:cNvSpPr/>
            <p:nvPr/>
          </p:nvSpPr>
          <p:spPr>
            <a:xfrm>
              <a:off x="1982598" y="5483598"/>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13" name="Straight Connector 12">
              <a:extLst>
                <a:ext uri="{FF2B5EF4-FFF2-40B4-BE49-F238E27FC236}">
                  <a16:creationId xmlns:a16="http://schemas.microsoft.com/office/drawing/2014/main" id="{6F076EA8-E2D1-441A-BC1A-8FD64800581A}"/>
                </a:ext>
              </a:extLst>
            </p:cNvPr>
            <p:cNvCxnSpPr>
              <a:cxnSpLocks/>
              <a:endCxn id="12" idx="1"/>
            </p:cNvCxnSpPr>
            <p:nvPr/>
          </p:nvCxnSpPr>
          <p:spPr>
            <a:xfrm>
              <a:off x="1460384" y="5550709"/>
              <a:ext cx="522214" cy="4196"/>
            </a:xfrm>
            <a:prstGeom prst="line">
              <a:avLst/>
            </a:prstGeom>
          </p:spPr>
          <p:style>
            <a:lnRef idx="1">
              <a:schemeClr val="accent3"/>
            </a:lnRef>
            <a:fillRef idx="3">
              <a:schemeClr val="accent3"/>
            </a:fillRef>
            <a:effectRef idx="2">
              <a:schemeClr val="accent3"/>
            </a:effectRef>
            <a:fontRef idx="minor">
              <a:schemeClr val="lt1"/>
            </a:fontRef>
          </p:style>
        </p:cxnSp>
        <p:sp>
          <p:nvSpPr>
            <p:cNvPr id="14" name="Rectangle 13">
              <a:extLst>
                <a:ext uri="{FF2B5EF4-FFF2-40B4-BE49-F238E27FC236}">
                  <a16:creationId xmlns:a16="http://schemas.microsoft.com/office/drawing/2014/main" id="{80A041BD-EA03-4DFF-B577-6AB8C08A07DC}"/>
                </a:ext>
              </a:extLst>
            </p:cNvPr>
            <p:cNvSpPr/>
            <p:nvPr/>
          </p:nvSpPr>
          <p:spPr>
            <a:xfrm>
              <a:off x="1568742" y="5739480"/>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15" name="Straight Connector 14">
              <a:extLst>
                <a:ext uri="{FF2B5EF4-FFF2-40B4-BE49-F238E27FC236}">
                  <a16:creationId xmlns:a16="http://schemas.microsoft.com/office/drawing/2014/main" id="{FC6E9E2B-9BEE-4A82-820C-837878267A14}"/>
                </a:ext>
              </a:extLst>
            </p:cNvPr>
            <p:cNvCxnSpPr>
              <a:endCxn id="14" idx="1"/>
            </p:cNvCxnSpPr>
            <p:nvPr/>
          </p:nvCxnSpPr>
          <p:spPr>
            <a:xfrm>
              <a:off x="1266738" y="5806592"/>
              <a:ext cx="302004" cy="4195"/>
            </a:xfrm>
            <a:prstGeom prst="line">
              <a:avLst/>
            </a:prstGeom>
          </p:spPr>
          <p:style>
            <a:lnRef idx="1">
              <a:schemeClr val="accent3"/>
            </a:lnRef>
            <a:fillRef idx="3">
              <a:schemeClr val="accent3"/>
            </a:fillRef>
            <a:effectRef idx="2">
              <a:schemeClr val="accent3"/>
            </a:effectRef>
            <a:fontRef idx="minor">
              <a:schemeClr val="lt1"/>
            </a:fontRef>
          </p:style>
        </p:cxnSp>
        <p:cxnSp>
          <p:nvCxnSpPr>
            <p:cNvPr id="16" name="Straight Connector 15">
              <a:extLst>
                <a:ext uri="{FF2B5EF4-FFF2-40B4-BE49-F238E27FC236}">
                  <a16:creationId xmlns:a16="http://schemas.microsoft.com/office/drawing/2014/main" id="{0BF907D7-1F85-44D7-9852-BE8C2D127F18}"/>
                </a:ext>
              </a:extLst>
            </p:cNvPr>
            <p:cNvCxnSpPr/>
            <p:nvPr/>
          </p:nvCxnSpPr>
          <p:spPr>
            <a:xfrm>
              <a:off x="1468773" y="5051574"/>
              <a:ext cx="0" cy="499135"/>
            </a:xfrm>
            <a:prstGeom prst="line">
              <a:avLst/>
            </a:prstGeom>
          </p:spPr>
          <p:style>
            <a:lnRef idx="1">
              <a:schemeClr val="accent3"/>
            </a:lnRef>
            <a:fillRef idx="3">
              <a:schemeClr val="accent3"/>
            </a:fillRef>
            <a:effectRef idx="2">
              <a:schemeClr val="accent3"/>
            </a:effectRef>
            <a:fontRef idx="minor">
              <a:schemeClr val="lt1"/>
            </a:fontRef>
          </p:style>
        </p:cxnSp>
      </p:grpSp>
      <p:sp>
        <p:nvSpPr>
          <p:cNvPr id="17" name="Rectangle: Rounded Corners 16">
            <a:extLst>
              <a:ext uri="{FF2B5EF4-FFF2-40B4-BE49-F238E27FC236}">
                <a16:creationId xmlns:a16="http://schemas.microsoft.com/office/drawing/2014/main" id="{456C060A-A2A8-4EE0-9210-5A9AC68EC9DD}"/>
              </a:ext>
            </a:extLst>
          </p:cNvPr>
          <p:cNvSpPr/>
          <p:nvPr/>
        </p:nvSpPr>
        <p:spPr>
          <a:xfrm>
            <a:off x="653670" y="2399193"/>
            <a:ext cx="1529876" cy="5238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Root View</a:t>
            </a:r>
          </a:p>
        </p:txBody>
      </p:sp>
      <p:sp>
        <p:nvSpPr>
          <p:cNvPr id="18" name="Rectangle: Rounded Corners 17">
            <a:extLst>
              <a:ext uri="{FF2B5EF4-FFF2-40B4-BE49-F238E27FC236}">
                <a16:creationId xmlns:a16="http://schemas.microsoft.com/office/drawing/2014/main" id="{70FEEB18-2EAE-4D99-BFAB-653A2BDE9884}"/>
              </a:ext>
            </a:extLst>
          </p:cNvPr>
          <p:cNvSpPr/>
          <p:nvPr/>
        </p:nvSpPr>
        <p:spPr>
          <a:xfrm>
            <a:off x="669170" y="1287667"/>
            <a:ext cx="1498877" cy="5238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ViewModel</a:t>
            </a:r>
          </a:p>
        </p:txBody>
      </p:sp>
      <p:sp>
        <p:nvSpPr>
          <p:cNvPr id="19" name="Explosion: 8 Points 18">
            <a:extLst>
              <a:ext uri="{FF2B5EF4-FFF2-40B4-BE49-F238E27FC236}">
                <a16:creationId xmlns:a16="http://schemas.microsoft.com/office/drawing/2014/main" id="{830B3017-68B1-481E-B61D-92909C6A7C52}"/>
              </a:ext>
            </a:extLst>
          </p:cNvPr>
          <p:cNvSpPr/>
          <p:nvPr/>
        </p:nvSpPr>
        <p:spPr>
          <a:xfrm>
            <a:off x="2607420" y="2665111"/>
            <a:ext cx="2742561" cy="2208740"/>
          </a:xfrm>
          <a:prstGeom prst="irregularSeal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500" dirty="0">
                <a:solidFill>
                  <a:schemeClr val="tx1"/>
                </a:solidFill>
              </a:rPr>
              <a:t>A WILD </a:t>
            </a:r>
          </a:p>
          <a:p>
            <a:pPr algn="ctr"/>
            <a:r>
              <a:rPr lang="en-US" sz="1500" dirty="0">
                <a:solidFill>
                  <a:schemeClr val="tx1"/>
                </a:solidFill>
              </a:rPr>
              <a:t>VALUE CHANGE EVENT!</a:t>
            </a:r>
          </a:p>
        </p:txBody>
      </p:sp>
      <p:cxnSp>
        <p:nvCxnSpPr>
          <p:cNvPr id="21" name="Straight Arrow Connector 20">
            <a:extLst>
              <a:ext uri="{FF2B5EF4-FFF2-40B4-BE49-F238E27FC236}">
                <a16:creationId xmlns:a16="http://schemas.microsoft.com/office/drawing/2014/main" id="{B53DAC61-444E-43CF-A3F5-DE7919CD5780}"/>
              </a:ext>
            </a:extLst>
          </p:cNvPr>
          <p:cNvCxnSpPr>
            <a:cxnSpLocks/>
            <a:stCxn id="19" idx="1"/>
            <a:endCxn id="10" idx="3"/>
          </p:cNvCxnSpPr>
          <p:nvPr/>
        </p:nvCxnSpPr>
        <p:spPr>
          <a:xfrm flipH="1" flipV="1">
            <a:off x="2168049" y="3545959"/>
            <a:ext cx="439373" cy="9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Connector: Elbow 23">
            <a:extLst>
              <a:ext uri="{FF2B5EF4-FFF2-40B4-BE49-F238E27FC236}">
                <a16:creationId xmlns:a16="http://schemas.microsoft.com/office/drawing/2014/main" id="{18CB22F8-F11D-418B-8E5B-D9F15AB52B4B}"/>
              </a:ext>
            </a:extLst>
          </p:cNvPr>
          <p:cNvCxnSpPr>
            <a:cxnSpLocks/>
            <a:stCxn id="10" idx="0"/>
          </p:cNvCxnSpPr>
          <p:nvPr/>
        </p:nvCxnSpPr>
        <p:spPr>
          <a:xfrm rot="16200000" flipV="1">
            <a:off x="1896722" y="3324966"/>
            <a:ext cx="140429" cy="19459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Connector: Elbow 26">
            <a:extLst>
              <a:ext uri="{FF2B5EF4-FFF2-40B4-BE49-F238E27FC236}">
                <a16:creationId xmlns:a16="http://schemas.microsoft.com/office/drawing/2014/main" id="{AACAA7D1-4F72-48BA-B7E3-AB7C58F6367C}"/>
              </a:ext>
            </a:extLst>
          </p:cNvPr>
          <p:cNvCxnSpPr>
            <a:cxnSpLocks/>
            <a:stCxn id="8" idx="1"/>
          </p:cNvCxnSpPr>
          <p:nvPr/>
        </p:nvCxnSpPr>
        <p:spPr>
          <a:xfrm rot="10800000">
            <a:off x="1222640" y="2929158"/>
            <a:ext cx="421095" cy="427000"/>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345EC837-13B4-4101-8A80-68C330C78F83}"/>
              </a:ext>
            </a:extLst>
          </p:cNvPr>
          <p:cNvCxnSpPr>
            <a:cxnSpLocks/>
          </p:cNvCxnSpPr>
          <p:nvPr/>
        </p:nvCxnSpPr>
        <p:spPr>
          <a:xfrm flipV="1">
            <a:off x="1222640" y="1811542"/>
            <a:ext cx="0" cy="58765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7" name="TextBox 36">
            <a:extLst>
              <a:ext uri="{FF2B5EF4-FFF2-40B4-BE49-F238E27FC236}">
                <a16:creationId xmlns:a16="http://schemas.microsoft.com/office/drawing/2014/main" id="{4FC6E165-48CF-4D16-BC29-A652256B21CE}"/>
              </a:ext>
            </a:extLst>
          </p:cNvPr>
          <p:cNvSpPr txBox="1"/>
          <p:nvPr/>
        </p:nvSpPr>
        <p:spPr>
          <a:xfrm>
            <a:off x="5349982" y="2511090"/>
            <a:ext cx="2807179" cy="323165"/>
          </a:xfrm>
          <a:prstGeom prst="rect">
            <a:avLst/>
          </a:prstGeom>
          <a:noFill/>
        </p:spPr>
        <p:txBody>
          <a:bodyPr wrap="none" rtlCol="0">
            <a:spAutoFit/>
          </a:bodyPr>
          <a:lstStyle/>
          <a:p>
            <a:r>
              <a:rPr lang="en-US" sz="1500" dirty="0"/>
              <a:t>B. Catch Nested Value Update</a:t>
            </a:r>
          </a:p>
        </p:txBody>
      </p:sp>
      <p:sp>
        <p:nvSpPr>
          <p:cNvPr id="44" name="TextBox 43">
            <a:extLst>
              <a:ext uri="{FF2B5EF4-FFF2-40B4-BE49-F238E27FC236}">
                <a16:creationId xmlns:a16="http://schemas.microsoft.com/office/drawing/2014/main" id="{682BC820-2D3C-4161-B570-CB243F42D89F}"/>
              </a:ext>
            </a:extLst>
          </p:cNvPr>
          <p:cNvSpPr txBox="1"/>
          <p:nvPr/>
        </p:nvSpPr>
        <p:spPr>
          <a:xfrm>
            <a:off x="5349982" y="2095020"/>
            <a:ext cx="2937022" cy="323165"/>
          </a:xfrm>
          <a:prstGeom prst="rect">
            <a:avLst/>
          </a:prstGeom>
          <a:noFill/>
        </p:spPr>
        <p:txBody>
          <a:bodyPr wrap="none" rtlCol="0">
            <a:spAutoFit/>
          </a:bodyPr>
          <a:lstStyle/>
          <a:p>
            <a:r>
              <a:rPr lang="en-US" sz="1500" dirty="0"/>
              <a:t>A. Receive Value Change Event</a:t>
            </a:r>
          </a:p>
        </p:txBody>
      </p:sp>
      <p:sp>
        <p:nvSpPr>
          <p:cNvPr id="45" name="TextBox 44">
            <a:extLst>
              <a:ext uri="{FF2B5EF4-FFF2-40B4-BE49-F238E27FC236}">
                <a16:creationId xmlns:a16="http://schemas.microsoft.com/office/drawing/2014/main" id="{7BA01EBF-CBB2-4CC2-9B10-3A75E1E40DD0}"/>
              </a:ext>
            </a:extLst>
          </p:cNvPr>
          <p:cNvSpPr txBox="1"/>
          <p:nvPr/>
        </p:nvSpPr>
        <p:spPr>
          <a:xfrm>
            <a:off x="921011" y="1817630"/>
            <a:ext cx="312906" cy="323165"/>
          </a:xfrm>
          <a:prstGeom prst="rect">
            <a:avLst/>
          </a:prstGeom>
          <a:noFill/>
        </p:spPr>
        <p:txBody>
          <a:bodyPr wrap="none" rtlCol="0">
            <a:spAutoFit/>
          </a:bodyPr>
          <a:lstStyle/>
          <a:p>
            <a:r>
              <a:rPr lang="en-US" sz="1500" dirty="0"/>
              <a:t>B</a:t>
            </a:r>
          </a:p>
        </p:txBody>
      </p:sp>
      <p:sp>
        <p:nvSpPr>
          <p:cNvPr id="46" name="TextBox 45">
            <a:extLst>
              <a:ext uri="{FF2B5EF4-FFF2-40B4-BE49-F238E27FC236}">
                <a16:creationId xmlns:a16="http://schemas.microsoft.com/office/drawing/2014/main" id="{9ACE0C18-716B-46CD-99F0-3821F9987716}"/>
              </a:ext>
            </a:extLst>
          </p:cNvPr>
          <p:cNvSpPr txBox="1"/>
          <p:nvPr/>
        </p:nvSpPr>
        <p:spPr>
          <a:xfrm>
            <a:off x="936697" y="2929156"/>
            <a:ext cx="312906" cy="323165"/>
          </a:xfrm>
          <a:prstGeom prst="rect">
            <a:avLst/>
          </a:prstGeom>
          <a:noFill/>
        </p:spPr>
        <p:txBody>
          <a:bodyPr wrap="none" rtlCol="0">
            <a:spAutoFit/>
          </a:bodyPr>
          <a:lstStyle/>
          <a:p>
            <a:r>
              <a:rPr lang="en-US" sz="1500" dirty="0"/>
              <a:t>B</a:t>
            </a:r>
          </a:p>
        </p:txBody>
      </p:sp>
      <p:sp>
        <p:nvSpPr>
          <p:cNvPr id="47" name="TextBox 46">
            <a:extLst>
              <a:ext uri="{FF2B5EF4-FFF2-40B4-BE49-F238E27FC236}">
                <a16:creationId xmlns:a16="http://schemas.microsoft.com/office/drawing/2014/main" id="{559F2A11-85A1-4227-A3B4-EDB8330F237E}"/>
              </a:ext>
            </a:extLst>
          </p:cNvPr>
          <p:cNvSpPr txBox="1"/>
          <p:nvPr/>
        </p:nvSpPr>
        <p:spPr>
          <a:xfrm>
            <a:off x="1851363" y="3053894"/>
            <a:ext cx="312906" cy="323165"/>
          </a:xfrm>
          <a:prstGeom prst="rect">
            <a:avLst/>
          </a:prstGeom>
          <a:noFill/>
        </p:spPr>
        <p:txBody>
          <a:bodyPr wrap="none" rtlCol="0">
            <a:spAutoFit/>
          </a:bodyPr>
          <a:lstStyle/>
          <a:p>
            <a:r>
              <a:rPr lang="en-US" sz="1500" dirty="0"/>
              <a:t>B</a:t>
            </a:r>
          </a:p>
        </p:txBody>
      </p:sp>
      <p:sp>
        <p:nvSpPr>
          <p:cNvPr id="49" name="TextBox 48">
            <a:extLst>
              <a:ext uri="{FF2B5EF4-FFF2-40B4-BE49-F238E27FC236}">
                <a16:creationId xmlns:a16="http://schemas.microsoft.com/office/drawing/2014/main" id="{E4C1BF52-BECE-4D66-A9BF-BCF49C899B5E}"/>
              </a:ext>
            </a:extLst>
          </p:cNvPr>
          <p:cNvSpPr txBox="1"/>
          <p:nvPr/>
        </p:nvSpPr>
        <p:spPr>
          <a:xfrm>
            <a:off x="2150350" y="3262386"/>
            <a:ext cx="312906" cy="323165"/>
          </a:xfrm>
          <a:prstGeom prst="rect">
            <a:avLst/>
          </a:prstGeom>
          <a:noFill/>
        </p:spPr>
        <p:txBody>
          <a:bodyPr wrap="none" rtlCol="0">
            <a:spAutoFit/>
          </a:bodyPr>
          <a:lstStyle/>
          <a:p>
            <a:r>
              <a:rPr lang="en-US" sz="1500" dirty="0"/>
              <a:t>A</a:t>
            </a:r>
          </a:p>
        </p:txBody>
      </p:sp>
      <p:sp>
        <p:nvSpPr>
          <p:cNvPr id="51" name="TextBox 50">
            <a:extLst>
              <a:ext uri="{FF2B5EF4-FFF2-40B4-BE49-F238E27FC236}">
                <a16:creationId xmlns:a16="http://schemas.microsoft.com/office/drawing/2014/main" id="{3E48EB19-4854-4549-ACA2-9730CC126838}"/>
              </a:ext>
            </a:extLst>
          </p:cNvPr>
          <p:cNvSpPr txBox="1"/>
          <p:nvPr/>
        </p:nvSpPr>
        <p:spPr>
          <a:xfrm>
            <a:off x="4981325" y="1653152"/>
            <a:ext cx="3231975" cy="323165"/>
          </a:xfrm>
          <a:prstGeom prst="rect">
            <a:avLst/>
          </a:prstGeom>
          <a:noFill/>
        </p:spPr>
        <p:txBody>
          <a:bodyPr wrap="none" rtlCol="0">
            <a:spAutoFit/>
          </a:bodyPr>
          <a:lstStyle/>
          <a:p>
            <a:r>
              <a:rPr lang="en-US" sz="1500" dirty="0"/>
              <a:t>Override these methods to act on it!</a:t>
            </a:r>
          </a:p>
        </p:txBody>
      </p:sp>
    </p:spTree>
    <p:extLst>
      <p:ext uri="{BB962C8B-B14F-4D97-AF65-F5344CB8AC3E}">
        <p14:creationId xmlns:p14="http://schemas.microsoft.com/office/powerpoint/2010/main" val="3160920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50872"/>
            <a:ext cx="4010794" cy="384572"/>
          </a:xfrm>
        </p:spPr>
        <p:txBody>
          <a:bodyPr/>
          <a:lstStyle/>
          <a:p>
            <a:r>
              <a:rPr lang="en-US" dirty="0"/>
              <a:t>About the Presenter</a:t>
            </a:r>
          </a:p>
        </p:txBody>
      </p:sp>
      <p:pic>
        <p:nvPicPr>
          <p:cNvPr id="5" name="Picture 4">
            <a:extLst>
              <a:ext uri="{FF2B5EF4-FFF2-40B4-BE49-F238E27FC236}">
                <a16:creationId xmlns:a16="http://schemas.microsoft.com/office/drawing/2014/main" id="{B1DE0A29-9419-498F-B4B8-AB2733BC8DBA}"/>
              </a:ext>
            </a:extLst>
          </p:cNvPr>
          <p:cNvPicPr>
            <a:picLocks noChangeAspect="1"/>
          </p:cNvPicPr>
          <p:nvPr/>
        </p:nvPicPr>
        <p:blipFill>
          <a:blip r:embed="rId3"/>
          <a:stretch>
            <a:fillRect/>
          </a:stretch>
        </p:blipFill>
        <p:spPr>
          <a:xfrm>
            <a:off x="664049" y="2143125"/>
            <a:ext cx="1428750" cy="1428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E0BED1E6-D603-4CF4-B323-2772A0B75E8A}"/>
              </a:ext>
            </a:extLst>
          </p:cNvPr>
          <p:cNvSpPr txBox="1"/>
          <p:nvPr/>
        </p:nvSpPr>
        <p:spPr>
          <a:xfrm>
            <a:off x="2643951" y="2095755"/>
            <a:ext cx="6295514" cy="1546577"/>
          </a:xfrm>
          <a:prstGeom prst="rect">
            <a:avLst/>
          </a:prstGeom>
          <a:noFill/>
        </p:spPr>
        <p:txBody>
          <a:bodyPr wrap="square" rtlCol="0">
            <a:spAutoFit/>
          </a:bodyPr>
          <a:lstStyle/>
          <a:p>
            <a:r>
              <a:rPr lang="en-US" sz="1350" dirty="0"/>
              <a:t>Steve Ball is a Certified LabVIEW Architect from Massachusetts, USA</a:t>
            </a:r>
          </a:p>
          <a:p>
            <a:endParaRPr lang="en-US" sz="1350" dirty="0"/>
          </a:p>
          <a:p>
            <a:r>
              <a:rPr lang="en-US" sz="1350" dirty="0"/>
              <a:t>He has twelve years of experience developing LabVIEW software professionally</a:t>
            </a:r>
          </a:p>
          <a:p>
            <a:endParaRPr lang="en-US" sz="1350" dirty="0"/>
          </a:p>
          <a:p>
            <a:r>
              <a:rPr lang="en-US" sz="1350" dirty="0"/>
              <a:t>He joined Composed Systems in 2018</a:t>
            </a:r>
          </a:p>
          <a:p>
            <a:endParaRPr lang="en-US" sz="1350" dirty="0"/>
          </a:p>
          <a:p>
            <a:r>
              <a:rPr lang="en-US" sz="1350" dirty="0"/>
              <a:t>His academic background is in Physics and Chemical Engineering</a:t>
            </a:r>
          </a:p>
        </p:txBody>
      </p:sp>
    </p:spTree>
    <p:extLst>
      <p:ext uri="{BB962C8B-B14F-4D97-AF65-F5344CB8AC3E}">
        <p14:creationId xmlns:p14="http://schemas.microsoft.com/office/powerpoint/2010/main" val="216466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01178"/>
            <a:ext cx="9144000" cy="384572"/>
          </a:xfrm>
        </p:spPr>
        <p:txBody>
          <a:bodyPr/>
          <a:lstStyle/>
          <a:p>
            <a:r>
              <a:rPr lang="en-US" dirty="0"/>
              <a:t>View Mechanics</a:t>
            </a:r>
          </a:p>
        </p:txBody>
      </p:sp>
      <p:sp>
        <p:nvSpPr>
          <p:cNvPr id="6" name="TextBox 5">
            <a:extLst>
              <a:ext uri="{FF2B5EF4-FFF2-40B4-BE49-F238E27FC236}">
                <a16:creationId xmlns:a16="http://schemas.microsoft.com/office/drawing/2014/main" id="{3DB819D4-2EFC-4A6B-B90E-30767DB68913}"/>
              </a:ext>
            </a:extLst>
          </p:cNvPr>
          <p:cNvSpPr txBox="1"/>
          <p:nvPr/>
        </p:nvSpPr>
        <p:spPr>
          <a:xfrm>
            <a:off x="3697762" y="2157109"/>
            <a:ext cx="4930346"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t>Bind things to Mediator Values</a:t>
            </a:r>
          </a:p>
          <a:p>
            <a:pPr marL="342900" indent="-342900">
              <a:buFont typeface="Arial" panose="020B0604020202020204" pitchFamily="34" charset="0"/>
              <a:buChar char="•"/>
            </a:pPr>
            <a:r>
              <a:rPr lang="en-US" sz="2100" dirty="0"/>
              <a:t>Request Data for display</a:t>
            </a:r>
          </a:p>
          <a:p>
            <a:pPr marL="342900" indent="-342900">
              <a:buFont typeface="Arial" panose="020B0604020202020204" pitchFamily="34" charset="0"/>
              <a:buChar char="•"/>
            </a:pPr>
            <a:r>
              <a:rPr lang="en-US" sz="2100" dirty="0"/>
              <a:t>Register for Control Events</a:t>
            </a:r>
          </a:p>
          <a:p>
            <a:pPr marL="342900" indent="-342900">
              <a:buFont typeface="Arial" panose="020B0604020202020204" pitchFamily="34" charset="0"/>
              <a:buChar char="•"/>
            </a:pPr>
            <a:r>
              <a:rPr lang="en-US" sz="2100" dirty="0"/>
              <a:t>Send Value Updates</a:t>
            </a:r>
          </a:p>
          <a:p>
            <a:pPr marL="342900" indent="-342900">
              <a:buFont typeface="Arial" panose="020B0604020202020204" pitchFamily="34" charset="0"/>
              <a:buChar char="•"/>
            </a:pPr>
            <a:endParaRPr lang="en-US" sz="2100" dirty="0"/>
          </a:p>
        </p:txBody>
      </p:sp>
      <p:pic>
        <p:nvPicPr>
          <p:cNvPr id="4" name="Picture 3">
            <a:extLst>
              <a:ext uri="{FF2B5EF4-FFF2-40B4-BE49-F238E27FC236}">
                <a16:creationId xmlns:a16="http://schemas.microsoft.com/office/drawing/2014/main" id="{CB485C13-83AC-4FDA-902D-CDAAFD3E6694}"/>
              </a:ext>
            </a:extLst>
          </p:cNvPr>
          <p:cNvPicPr>
            <a:picLocks noChangeAspect="1"/>
          </p:cNvPicPr>
          <p:nvPr/>
        </p:nvPicPr>
        <p:blipFill>
          <a:blip r:embed="rId3"/>
          <a:stretch>
            <a:fillRect/>
          </a:stretch>
        </p:blipFill>
        <p:spPr>
          <a:xfrm>
            <a:off x="342901" y="1580486"/>
            <a:ext cx="3035153" cy="2546346"/>
          </a:xfrm>
          <a:prstGeom prst="rect">
            <a:avLst/>
          </a:prstGeom>
        </p:spPr>
      </p:pic>
    </p:spTree>
    <p:extLst>
      <p:ext uri="{BB962C8B-B14F-4D97-AF65-F5344CB8AC3E}">
        <p14:creationId xmlns:p14="http://schemas.microsoft.com/office/powerpoint/2010/main" val="344167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281299"/>
            <a:ext cx="9144000" cy="384572"/>
          </a:xfrm>
        </p:spPr>
        <p:txBody>
          <a:bodyPr/>
          <a:lstStyle/>
          <a:p>
            <a:r>
              <a:rPr lang="en-US" dirty="0"/>
              <a:t>Views – Binding Terminals to Mediator Values</a:t>
            </a:r>
          </a:p>
        </p:txBody>
      </p:sp>
      <p:pic>
        <p:nvPicPr>
          <p:cNvPr id="5" name="Picture 4">
            <a:extLst>
              <a:ext uri="{FF2B5EF4-FFF2-40B4-BE49-F238E27FC236}">
                <a16:creationId xmlns:a16="http://schemas.microsoft.com/office/drawing/2014/main" id="{365D501D-EEB6-4007-83CE-277C23A3E5B9}"/>
              </a:ext>
            </a:extLst>
          </p:cNvPr>
          <p:cNvPicPr>
            <a:picLocks noChangeAspect="1"/>
          </p:cNvPicPr>
          <p:nvPr/>
        </p:nvPicPr>
        <p:blipFill>
          <a:blip r:embed="rId3"/>
          <a:stretch>
            <a:fillRect/>
          </a:stretch>
        </p:blipFill>
        <p:spPr>
          <a:xfrm>
            <a:off x="1444823" y="1092672"/>
            <a:ext cx="6254354" cy="4020113"/>
          </a:xfrm>
          <a:prstGeom prst="rect">
            <a:avLst/>
          </a:prstGeom>
        </p:spPr>
      </p:pic>
    </p:spTree>
    <p:extLst>
      <p:ext uri="{BB962C8B-B14F-4D97-AF65-F5344CB8AC3E}">
        <p14:creationId xmlns:p14="http://schemas.microsoft.com/office/powerpoint/2010/main" val="2137693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50875"/>
            <a:ext cx="9144000" cy="384572"/>
          </a:xfrm>
        </p:spPr>
        <p:txBody>
          <a:bodyPr/>
          <a:lstStyle/>
          <a:p>
            <a:r>
              <a:rPr lang="en-US" dirty="0"/>
              <a:t>Request Multiple Data</a:t>
            </a:r>
          </a:p>
        </p:txBody>
      </p:sp>
      <p:pic>
        <p:nvPicPr>
          <p:cNvPr id="3" name="Picture 2">
            <a:extLst>
              <a:ext uri="{FF2B5EF4-FFF2-40B4-BE49-F238E27FC236}">
                <a16:creationId xmlns:a16="http://schemas.microsoft.com/office/drawing/2014/main" id="{F28D8CD3-1B58-4E83-9B29-B61117173F2D}"/>
              </a:ext>
            </a:extLst>
          </p:cNvPr>
          <p:cNvPicPr>
            <a:picLocks noChangeAspect="1"/>
          </p:cNvPicPr>
          <p:nvPr/>
        </p:nvPicPr>
        <p:blipFill>
          <a:blip r:embed="rId3"/>
          <a:stretch>
            <a:fillRect/>
          </a:stretch>
        </p:blipFill>
        <p:spPr>
          <a:xfrm>
            <a:off x="1893094" y="1195975"/>
            <a:ext cx="5357813" cy="3786188"/>
          </a:xfrm>
          <a:prstGeom prst="rect">
            <a:avLst/>
          </a:prstGeom>
        </p:spPr>
      </p:pic>
    </p:spTree>
    <p:extLst>
      <p:ext uri="{BB962C8B-B14F-4D97-AF65-F5344CB8AC3E}">
        <p14:creationId xmlns:p14="http://schemas.microsoft.com/office/powerpoint/2010/main" val="204330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11116"/>
            <a:ext cx="9144000" cy="384572"/>
          </a:xfrm>
        </p:spPr>
        <p:txBody>
          <a:bodyPr/>
          <a:lstStyle/>
          <a:p>
            <a:r>
              <a:rPr lang="en-US" dirty="0"/>
              <a:t>Observe Data</a:t>
            </a:r>
          </a:p>
        </p:txBody>
      </p:sp>
      <p:pic>
        <p:nvPicPr>
          <p:cNvPr id="4" name="Picture 3">
            <a:extLst>
              <a:ext uri="{FF2B5EF4-FFF2-40B4-BE49-F238E27FC236}">
                <a16:creationId xmlns:a16="http://schemas.microsoft.com/office/drawing/2014/main" id="{F893C33D-A282-4B3E-AC1A-08D8AD6644B9}"/>
              </a:ext>
            </a:extLst>
          </p:cNvPr>
          <p:cNvPicPr>
            <a:picLocks noChangeAspect="1"/>
          </p:cNvPicPr>
          <p:nvPr/>
        </p:nvPicPr>
        <p:blipFill>
          <a:blip r:embed="rId3"/>
          <a:stretch>
            <a:fillRect/>
          </a:stretch>
        </p:blipFill>
        <p:spPr>
          <a:xfrm>
            <a:off x="559627" y="1093447"/>
            <a:ext cx="8024750" cy="3986819"/>
          </a:xfrm>
          <a:prstGeom prst="rect">
            <a:avLst/>
          </a:prstGeom>
        </p:spPr>
      </p:pic>
    </p:spTree>
    <p:extLst>
      <p:ext uri="{BB962C8B-B14F-4D97-AF65-F5344CB8AC3E}">
        <p14:creationId xmlns:p14="http://schemas.microsoft.com/office/powerpoint/2010/main" val="101618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291239"/>
            <a:ext cx="4010794" cy="384572"/>
          </a:xfrm>
        </p:spPr>
        <p:txBody>
          <a:bodyPr/>
          <a:lstStyle/>
          <a:p>
            <a:r>
              <a:rPr lang="en-US" dirty="0"/>
              <a:t>Register for Control Events</a:t>
            </a:r>
          </a:p>
        </p:txBody>
      </p:sp>
      <p:pic>
        <p:nvPicPr>
          <p:cNvPr id="5" name="Picture 4">
            <a:extLst>
              <a:ext uri="{FF2B5EF4-FFF2-40B4-BE49-F238E27FC236}">
                <a16:creationId xmlns:a16="http://schemas.microsoft.com/office/drawing/2014/main" id="{3C0B06A7-5951-471C-B010-9235D6D92495}"/>
              </a:ext>
            </a:extLst>
          </p:cNvPr>
          <p:cNvPicPr>
            <a:picLocks noChangeAspect="1"/>
          </p:cNvPicPr>
          <p:nvPr/>
        </p:nvPicPr>
        <p:blipFill>
          <a:blip r:embed="rId3"/>
          <a:stretch>
            <a:fillRect/>
          </a:stretch>
        </p:blipFill>
        <p:spPr>
          <a:xfrm>
            <a:off x="1334530" y="1066339"/>
            <a:ext cx="6635579" cy="4008004"/>
          </a:xfrm>
          <a:prstGeom prst="rect">
            <a:avLst/>
          </a:prstGeom>
        </p:spPr>
      </p:pic>
      <p:pic>
        <p:nvPicPr>
          <p:cNvPr id="3" name="Picture 2">
            <a:extLst>
              <a:ext uri="{FF2B5EF4-FFF2-40B4-BE49-F238E27FC236}">
                <a16:creationId xmlns:a16="http://schemas.microsoft.com/office/drawing/2014/main" id="{A0458C2E-AB4A-4916-88A6-D7D284F7B344}"/>
              </a:ext>
            </a:extLst>
          </p:cNvPr>
          <p:cNvPicPr>
            <a:picLocks noChangeAspect="1"/>
          </p:cNvPicPr>
          <p:nvPr/>
        </p:nvPicPr>
        <p:blipFill>
          <a:blip r:embed="rId4"/>
          <a:stretch>
            <a:fillRect/>
          </a:stretch>
        </p:blipFill>
        <p:spPr>
          <a:xfrm>
            <a:off x="3160732" y="1137575"/>
            <a:ext cx="1536121" cy="3315163"/>
          </a:xfrm>
          <a:prstGeom prst="rect">
            <a:avLst/>
          </a:prstGeom>
        </p:spPr>
      </p:pic>
    </p:spTree>
    <p:extLst>
      <p:ext uri="{BB962C8B-B14F-4D97-AF65-F5344CB8AC3E}">
        <p14:creationId xmlns:p14="http://schemas.microsoft.com/office/powerpoint/2010/main" val="57175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1924375" y="330996"/>
            <a:ext cx="5295250" cy="384572"/>
          </a:xfrm>
        </p:spPr>
        <p:txBody>
          <a:bodyPr/>
          <a:lstStyle/>
          <a:p>
            <a:r>
              <a:rPr lang="en-US" dirty="0"/>
              <a:t>Receive Value Change Event</a:t>
            </a:r>
          </a:p>
        </p:txBody>
      </p:sp>
      <p:pic>
        <p:nvPicPr>
          <p:cNvPr id="4" name="Picture 3">
            <a:extLst>
              <a:ext uri="{FF2B5EF4-FFF2-40B4-BE49-F238E27FC236}">
                <a16:creationId xmlns:a16="http://schemas.microsoft.com/office/drawing/2014/main" id="{AF9F672E-7C81-44C5-BCDB-67F1B02119CB}"/>
              </a:ext>
            </a:extLst>
          </p:cNvPr>
          <p:cNvPicPr>
            <a:picLocks noChangeAspect="1"/>
          </p:cNvPicPr>
          <p:nvPr/>
        </p:nvPicPr>
        <p:blipFill>
          <a:blip r:embed="rId3"/>
          <a:stretch>
            <a:fillRect/>
          </a:stretch>
        </p:blipFill>
        <p:spPr>
          <a:xfrm>
            <a:off x="189302" y="1285932"/>
            <a:ext cx="8628127" cy="3651461"/>
          </a:xfrm>
          <a:prstGeom prst="rect">
            <a:avLst/>
          </a:prstGeom>
        </p:spPr>
      </p:pic>
    </p:spTree>
    <p:extLst>
      <p:ext uri="{BB962C8B-B14F-4D97-AF65-F5344CB8AC3E}">
        <p14:creationId xmlns:p14="http://schemas.microsoft.com/office/powerpoint/2010/main" val="705912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281299"/>
            <a:ext cx="4010794" cy="384572"/>
          </a:xfrm>
        </p:spPr>
        <p:txBody>
          <a:bodyPr/>
          <a:lstStyle/>
          <a:p>
            <a:r>
              <a:rPr lang="en-US" dirty="0"/>
              <a:t>Catch Nested Value Update</a:t>
            </a:r>
          </a:p>
        </p:txBody>
      </p:sp>
      <p:pic>
        <p:nvPicPr>
          <p:cNvPr id="3" name="Picture 2">
            <a:extLst>
              <a:ext uri="{FF2B5EF4-FFF2-40B4-BE49-F238E27FC236}">
                <a16:creationId xmlns:a16="http://schemas.microsoft.com/office/drawing/2014/main" id="{F2FCFDDE-1BC2-4F2F-A1D7-6E3048A161F4}"/>
              </a:ext>
            </a:extLst>
          </p:cNvPr>
          <p:cNvPicPr>
            <a:picLocks noChangeAspect="1"/>
          </p:cNvPicPr>
          <p:nvPr/>
        </p:nvPicPr>
        <p:blipFill>
          <a:blip r:embed="rId3"/>
          <a:stretch>
            <a:fillRect/>
          </a:stretch>
        </p:blipFill>
        <p:spPr>
          <a:xfrm>
            <a:off x="61769" y="1439512"/>
            <a:ext cx="9005041" cy="3394208"/>
          </a:xfrm>
          <a:prstGeom prst="rect">
            <a:avLst/>
          </a:prstGeom>
        </p:spPr>
      </p:pic>
    </p:spTree>
    <p:extLst>
      <p:ext uri="{BB962C8B-B14F-4D97-AF65-F5344CB8AC3E}">
        <p14:creationId xmlns:p14="http://schemas.microsoft.com/office/powerpoint/2010/main" val="47985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F1A6-5251-4D29-BA9A-A472209795B2}"/>
              </a:ext>
            </a:extLst>
          </p:cNvPr>
          <p:cNvSpPr>
            <a:spLocks noGrp="1"/>
          </p:cNvSpPr>
          <p:nvPr>
            <p:ph type="title"/>
          </p:nvPr>
        </p:nvSpPr>
        <p:spPr>
          <a:xfrm>
            <a:off x="1" y="281299"/>
            <a:ext cx="9143999" cy="384572"/>
          </a:xfrm>
        </p:spPr>
        <p:txBody>
          <a:bodyPr/>
          <a:lstStyle/>
          <a:p>
            <a:r>
              <a:rPr lang="en-US" dirty="0"/>
              <a:t>ViewModel: Receive Menu Selection Events</a:t>
            </a:r>
          </a:p>
        </p:txBody>
      </p:sp>
      <p:pic>
        <p:nvPicPr>
          <p:cNvPr id="3" name="Picture 2">
            <a:extLst>
              <a:ext uri="{FF2B5EF4-FFF2-40B4-BE49-F238E27FC236}">
                <a16:creationId xmlns:a16="http://schemas.microsoft.com/office/drawing/2014/main" id="{512807E5-C9CE-4949-B03A-86F6358F9328}"/>
              </a:ext>
            </a:extLst>
          </p:cNvPr>
          <p:cNvPicPr>
            <a:picLocks noChangeAspect="1"/>
          </p:cNvPicPr>
          <p:nvPr/>
        </p:nvPicPr>
        <p:blipFill>
          <a:blip r:embed="rId3"/>
          <a:stretch>
            <a:fillRect/>
          </a:stretch>
        </p:blipFill>
        <p:spPr>
          <a:xfrm>
            <a:off x="1142999" y="1084782"/>
            <a:ext cx="6858000" cy="4003492"/>
          </a:xfrm>
          <a:prstGeom prst="rect">
            <a:avLst/>
          </a:prstGeom>
        </p:spPr>
      </p:pic>
    </p:spTree>
    <p:extLst>
      <p:ext uri="{BB962C8B-B14F-4D97-AF65-F5344CB8AC3E}">
        <p14:creationId xmlns:p14="http://schemas.microsoft.com/office/powerpoint/2010/main" val="2669188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D13B-CB1D-4DDA-A8FF-9414CDE13A54}"/>
              </a:ext>
            </a:extLst>
          </p:cNvPr>
          <p:cNvSpPr>
            <a:spLocks noGrp="1"/>
          </p:cNvSpPr>
          <p:nvPr>
            <p:ph type="title"/>
          </p:nvPr>
        </p:nvSpPr>
        <p:spPr>
          <a:xfrm>
            <a:off x="1" y="360814"/>
            <a:ext cx="9143999" cy="384572"/>
          </a:xfrm>
        </p:spPr>
        <p:txBody>
          <a:bodyPr/>
          <a:lstStyle/>
          <a:p>
            <a:r>
              <a:rPr lang="en-US" dirty="0"/>
              <a:t>The Assembler Launcher</a:t>
            </a:r>
          </a:p>
        </p:txBody>
      </p:sp>
      <p:pic>
        <p:nvPicPr>
          <p:cNvPr id="3" name="Picture 2">
            <a:extLst>
              <a:ext uri="{FF2B5EF4-FFF2-40B4-BE49-F238E27FC236}">
                <a16:creationId xmlns:a16="http://schemas.microsoft.com/office/drawing/2014/main" id="{C5861FA8-DBAD-494F-8F31-B0095E0F14C3}"/>
              </a:ext>
            </a:extLst>
          </p:cNvPr>
          <p:cNvPicPr>
            <a:picLocks noChangeAspect="1"/>
          </p:cNvPicPr>
          <p:nvPr/>
        </p:nvPicPr>
        <p:blipFill>
          <a:blip r:embed="rId3"/>
          <a:stretch>
            <a:fillRect/>
          </a:stretch>
        </p:blipFill>
        <p:spPr>
          <a:xfrm>
            <a:off x="2235994" y="1056766"/>
            <a:ext cx="4672013" cy="3993356"/>
          </a:xfrm>
          <a:prstGeom prst="rect">
            <a:avLst/>
          </a:prstGeom>
        </p:spPr>
      </p:pic>
    </p:spTree>
    <p:extLst>
      <p:ext uri="{BB962C8B-B14F-4D97-AF65-F5344CB8AC3E}">
        <p14:creationId xmlns:p14="http://schemas.microsoft.com/office/powerpoint/2010/main" val="114218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291238"/>
            <a:ext cx="9144000" cy="384572"/>
          </a:xfrm>
        </p:spPr>
        <p:txBody>
          <a:bodyPr/>
          <a:lstStyle/>
          <a:p>
            <a:r>
              <a:rPr lang="en-US" dirty="0"/>
              <a:t>Assembling Concrete Views</a:t>
            </a:r>
          </a:p>
        </p:txBody>
      </p:sp>
      <p:pic>
        <p:nvPicPr>
          <p:cNvPr id="4" name="Picture 3">
            <a:extLst>
              <a:ext uri="{FF2B5EF4-FFF2-40B4-BE49-F238E27FC236}">
                <a16:creationId xmlns:a16="http://schemas.microsoft.com/office/drawing/2014/main" id="{E60D87FB-1300-42A8-93BE-76081D7E93AD}"/>
              </a:ext>
            </a:extLst>
          </p:cNvPr>
          <p:cNvPicPr>
            <a:picLocks noChangeAspect="1"/>
          </p:cNvPicPr>
          <p:nvPr/>
        </p:nvPicPr>
        <p:blipFill>
          <a:blip r:embed="rId3"/>
          <a:stretch>
            <a:fillRect/>
          </a:stretch>
        </p:blipFill>
        <p:spPr>
          <a:xfrm>
            <a:off x="1612077" y="1025756"/>
            <a:ext cx="5575975" cy="4035824"/>
          </a:xfrm>
          <a:prstGeom prst="rect">
            <a:avLst/>
          </a:prstGeom>
        </p:spPr>
      </p:pic>
    </p:spTree>
    <p:extLst>
      <p:ext uri="{BB962C8B-B14F-4D97-AF65-F5344CB8AC3E}">
        <p14:creationId xmlns:p14="http://schemas.microsoft.com/office/powerpoint/2010/main" val="89494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30997"/>
            <a:ext cx="4010794" cy="384572"/>
          </a:xfrm>
        </p:spPr>
        <p:txBody>
          <a:bodyPr/>
          <a:lstStyle/>
          <a:p>
            <a:r>
              <a:rPr lang="en-US" dirty="0"/>
              <a:t>About Composed Systems</a:t>
            </a:r>
          </a:p>
        </p:txBody>
      </p:sp>
      <p:pic>
        <p:nvPicPr>
          <p:cNvPr id="4" name="Picture 3">
            <a:extLst>
              <a:ext uri="{FF2B5EF4-FFF2-40B4-BE49-F238E27FC236}">
                <a16:creationId xmlns:a16="http://schemas.microsoft.com/office/drawing/2014/main" id="{7D508E61-8E3E-4F2F-824D-F685B00B9928}"/>
              </a:ext>
            </a:extLst>
          </p:cNvPr>
          <p:cNvPicPr>
            <a:picLocks noChangeAspect="1"/>
          </p:cNvPicPr>
          <p:nvPr/>
        </p:nvPicPr>
        <p:blipFill>
          <a:blip r:embed="rId3"/>
          <a:stretch>
            <a:fillRect/>
          </a:stretch>
        </p:blipFill>
        <p:spPr>
          <a:xfrm>
            <a:off x="646675" y="1199960"/>
            <a:ext cx="3144674" cy="923750"/>
          </a:xfrm>
          <a:prstGeom prst="rect">
            <a:avLst/>
          </a:prstGeom>
        </p:spPr>
      </p:pic>
      <p:sp>
        <p:nvSpPr>
          <p:cNvPr id="6" name="TextBox 5">
            <a:extLst>
              <a:ext uri="{FF2B5EF4-FFF2-40B4-BE49-F238E27FC236}">
                <a16:creationId xmlns:a16="http://schemas.microsoft.com/office/drawing/2014/main" id="{B0E0D3CC-5254-4312-9596-5678B74B8C71}"/>
              </a:ext>
            </a:extLst>
          </p:cNvPr>
          <p:cNvSpPr txBox="1"/>
          <p:nvPr/>
        </p:nvSpPr>
        <p:spPr>
          <a:xfrm>
            <a:off x="300790" y="2195899"/>
            <a:ext cx="8564765" cy="2862322"/>
          </a:xfrm>
          <a:prstGeom prst="rect">
            <a:avLst/>
          </a:prstGeom>
          <a:noFill/>
        </p:spPr>
        <p:txBody>
          <a:bodyPr wrap="square" rtlCol="0">
            <a:spAutoFit/>
          </a:bodyPr>
          <a:lstStyle/>
          <a:p>
            <a:pPr algn="ctr"/>
            <a:r>
              <a:rPr lang="en-US" sz="1800" dirty="0"/>
              <a:t>Composed Systems is a LabVIEW Software Consulting company located in the Greater Boston Area, USA </a:t>
            </a:r>
          </a:p>
          <a:p>
            <a:pPr algn="ctr"/>
            <a:endParaRPr lang="en-US" sz="1800" dirty="0"/>
          </a:p>
          <a:p>
            <a:pPr algn="ctr"/>
            <a:r>
              <a:rPr lang="en-US" sz="1800" dirty="0"/>
              <a:t>All of our partners hold the Certified LabVIEW Architect certification </a:t>
            </a:r>
          </a:p>
          <a:p>
            <a:pPr algn="ctr"/>
            <a:endParaRPr lang="en-US" sz="1800" dirty="0"/>
          </a:p>
          <a:p>
            <a:pPr algn="ctr"/>
            <a:r>
              <a:rPr lang="en-US" sz="1800" dirty="0"/>
              <a:t>We provide LabVIEW consulting services and bring our technical leadership skills to clients across a wide range of industries</a:t>
            </a:r>
          </a:p>
          <a:p>
            <a:pPr algn="ctr"/>
            <a:endParaRPr lang="en-US" sz="1800" dirty="0"/>
          </a:p>
          <a:p>
            <a:pPr algn="ctr"/>
            <a:r>
              <a:rPr lang="en-US" sz="1800" dirty="0"/>
              <a:t>We are a National Instruments Alliance Partner and active in the greater LabVIEW community</a:t>
            </a:r>
          </a:p>
        </p:txBody>
      </p:sp>
      <p:sp>
        <p:nvSpPr>
          <p:cNvPr id="7" name="TextBox 6">
            <a:extLst>
              <a:ext uri="{FF2B5EF4-FFF2-40B4-BE49-F238E27FC236}">
                <a16:creationId xmlns:a16="http://schemas.microsoft.com/office/drawing/2014/main" id="{1AF4254F-9F49-4FD0-9861-120C86F34EE8}"/>
              </a:ext>
            </a:extLst>
          </p:cNvPr>
          <p:cNvSpPr txBox="1"/>
          <p:nvPr/>
        </p:nvSpPr>
        <p:spPr>
          <a:xfrm>
            <a:off x="5173282" y="1396378"/>
            <a:ext cx="3300904" cy="553998"/>
          </a:xfrm>
          <a:prstGeom prst="rect">
            <a:avLst/>
          </a:prstGeom>
          <a:noFill/>
        </p:spPr>
        <p:txBody>
          <a:bodyPr wrap="none" rtlCol="0">
            <a:spAutoFit/>
          </a:bodyPr>
          <a:lstStyle/>
          <a:p>
            <a:r>
              <a:rPr lang="en-US" sz="3000" u="sng" dirty="0">
                <a:solidFill>
                  <a:schemeClr val="accent1"/>
                </a:solidFill>
              </a:rPr>
              <a:t>www.composed.io</a:t>
            </a:r>
          </a:p>
        </p:txBody>
      </p:sp>
    </p:spTree>
    <p:extLst>
      <p:ext uri="{BB962C8B-B14F-4D97-AF65-F5344CB8AC3E}">
        <p14:creationId xmlns:p14="http://schemas.microsoft.com/office/powerpoint/2010/main" val="4099670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E94C-161A-436B-B900-C5D57340E5AD}"/>
              </a:ext>
            </a:extLst>
          </p:cNvPr>
          <p:cNvSpPr>
            <a:spLocks noGrp="1"/>
          </p:cNvSpPr>
          <p:nvPr>
            <p:ph type="title"/>
          </p:nvPr>
        </p:nvSpPr>
        <p:spPr>
          <a:xfrm>
            <a:off x="1" y="301179"/>
            <a:ext cx="9143999" cy="384572"/>
          </a:xfrm>
        </p:spPr>
        <p:txBody>
          <a:bodyPr/>
          <a:lstStyle/>
          <a:p>
            <a:r>
              <a:rPr lang="en-US" dirty="0"/>
              <a:t>Assembling the Models</a:t>
            </a:r>
          </a:p>
        </p:txBody>
      </p:sp>
      <p:pic>
        <p:nvPicPr>
          <p:cNvPr id="3" name="Picture 2">
            <a:extLst>
              <a:ext uri="{FF2B5EF4-FFF2-40B4-BE49-F238E27FC236}">
                <a16:creationId xmlns:a16="http://schemas.microsoft.com/office/drawing/2014/main" id="{B230D20C-9431-4259-8AE5-32D518C530A1}"/>
              </a:ext>
            </a:extLst>
          </p:cNvPr>
          <p:cNvPicPr>
            <a:picLocks noChangeAspect="1"/>
          </p:cNvPicPr>
          <p:nvPr/>
        </p:nvPicPr>
        <p:blipFill>
          <a:blip r:embed="rId3"/>
          <a:stretch>
            <a:fillRect/>
          </a:stretch>
        </p:blipFill>
        <p:spPr>
          <a:xfrm>
            <a:off x="2720419" y="1102448"/>
            <a:ext cx="3514949" cy="3948460"/>
          </a:xfrm>
          <a:prstGeom prst="rect">
            <a:avLst/>
          </a:prstGeom>
        </p:spPr>
      </p:pic>
    </p:spTree>
    <p:extLst>
      <p:ext uri="{BB962C8B-B14F-4D97-AF65-F5344CB8AC3E}">
        <p14:creationId xmlns:p14="http://schemas.microsoft.com/office/powerpoint/2010/main" val="426465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291239"/>
            <a:ext cx="9144000" cy="384572"/>
          </a:xfrm>
        </p:spPr>
        <p:txBody>
          <a:bodyPr/>
          <a:lstStyle/>
          <a:p>
            <a:r>
              <a:rPr lang="en-US" dirty="0"/>
              <a:t>Tools: Mediator Bus Monitor</a:t>
            </a:r>
          </a:p>
        </p:txBody>
      </p:sp>
      <p:pic>
        <p:nvPicPr>
          <p:cNvPr id="3" name="Picture 2">
            <a:extLst>
              <a:ext uri="{FF2B5EF4-FFF2-40B4-BE49-F238E27FC236}">
                <a16:creationId xmlns:a16="http://schemas.microsoft.com/office/drawing/2014/main" id="{F9CA3045-66C1-46B5-BF36-7BAFD1CC6008}"/>
              </a:ext>
            </a:extLst>
          </p:cNvPr>
          <p:cNvPicPr>
            <a:picLocks noChangeAspect="1"/>
          </p:cNvPicPr>
          <p:nvPr/>
        </p:nvPicPr>
        <p:blipFill>
          <a:blip r:embed="rId3"/>
          <a:stretch>
            <a:fillRect/>
          </a:stretch>
        </p:blipFill>
        <p:spPr>
          <a:xfrm>
            <a:off x="2159046" y="1058636"/>
            <a:ext cx="4825908" cy="3980939"/>
          </a:xfrm>
          <a:prstGeom prst="rect">
            <a:avLst/>
          </a:prstGeom>
        </p:spPr>
      </p:pic>
    </p:spTree>
    <p:extLst>
      <p:ext uri="{BB962C8B-B14F-4D97-AF65-F5344CB8AC3E}">
        <p14:creationId xmlns:p14="http://schemas.microsoft.com/office/powerpoint/2010/main" val="3720741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291239"/>
            <a:ext cx="4010794" cy="384572"/>
          </a:xfrm>
        </p:spPr>
        <p:txBody>
          <a:bodyPr/>
          <a:lstStyle/>
          <a:p>
            <a:r>
              <a:rPr lang="en-US" dirty="0"/>
              <a:t>Framework Level Logging</a:t>
            </a:r>
          </a:p>
        </p:txBody>
      </p:sp>
      <p:pic>
        <p:nvPicPr>
          <p:cNvPr id="6" name="Picture 5">
            <a:extLst>
              <a:ext uri="{FF2B5EF4-FFF2-40B4-BE49-F238E27FC236}">
                <a16:creationId xmlns:a16="http://schemas.microsoft.com/office/drawing/2014/main" id="{870FAEA3-DB81-4FA9-B55B-B4314EA0E700}"/>
              </a:ext>
            </a:extLst>
          </p:cNvPr>
          <p:cNvPicPr>
            <a:picLocks noChangeAspect="1"/>
          </p:cNvPicPr>
          <p:nvPr/>
        </p:nvPicPr>
        <p:blipFill>
          <a:blip r:embed="rId3"/>
          <a:stretch>
            <a:fillRect/>
          </a:stretch>
        </p:blipFill>
        <p:spPr>
          <a:xfrm>
            <a:off x="0" y="1008186"/>
            <a:ext cx="9144000" cy="4019266"/>
          </a:xfrm>
          <a:prstGeom prst="rect">
            <a:avLst/>
          </a:prstGeom>
        </p:spPr>
      </p:pic>
    </p:spTree>
    <p:extLst>
      <p:ext uri="{BB962C8B-B14F-4D97-AF65-F5344CB8AC3E}">
        <p14:creationId xmlns:p14="http://schemas.microsoft.com/office/powerpoint/2010/main" val="3808666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3B3C2E9-D364-412D-A452-EFD7F22DB3D4}"/>
              </a:ext>
            </a:extLst>
          </p:cNvPr>
          <p:cNvSpPr/>
          <p:nvPr/>
        </p:nvSpPr>
        <p:spPr>
          <a:xfrm>
            <a:off x="1006434" y="1203119"/>
            <a:ext cx="3598223" cy="1662948"/>
          </a:xfrm>
          <a:prstGeom prst="round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sz="819"/>
          </a:p>
        </p:txBody>
      </p:sp>
      <p:sp>
        <p:nvSpPr>
          <p:cNvPr id="2" name="Title 1">
            <a:extLst>
              <a:ext uri="{FF2B5EF4-FFF2-40B4-BE49-F238E27FC236}">
                <a16:creationId xmlns:a16="http://schemas.microsoft.com/office/drawing/2014/main" id="{DB2F197A-A121-4711-BC07-BD055237E6E2}"/>
              </a:ext>
            </a:extLst>
          </p:cNvPr>
          <p:cNvSpPr>
            <a:spLocks noGrp="1"/>
          </p:cNvSpPr>
          <p:nvPr>
            <p:ph type="title"/>
          </p:nvPr>
        </p:nvSpPr>
        <p:spPr>
          <a:xfrm>
            <a:off x="0" y="281298"/>
            <a:ext cx="9144000" cy="384572"/>
          </a:xfrm>
        </p:spPr>
        <p:txBody>
          <a:bodyPr/>
          <a:lstStyle/>
          <a:p>
            <a:r>
              <a:rPr lang="en-US" dirty="0"/>
              <a:t>Application Control Stack</a:t>
            </a:r>
          </a:p>
        </p:txBody>
      </p:sp>
      <p:grpSp>
        <p:nvGrpSpPr>
          <p:cNvPr id="3" name="Group 2">
            <a:extLst>
              <a:ext uri="{FF2B5EF4-FFF2-40B4-BE49-F238E27FC236}">
                <a16:creationId xmlns:a16="http://schemas.microsoft.com/office/drawing/2014/main" id="{186D48B6-8346-4CF8-B728-575BBDA3ACF1}"/>
              </a:ext>
            </a:extLst>
          </p:cNvPr>
          <p:cNvGrpSpPr/>
          <p:nvPr/>
        </p:nvGrpSpPr>
        <p:grpSpPr>
          <a:xfrm>
            <a:off x="395964" y="1319282"/>
            <a:ext cx="8804248" cy="3576439"/>
            <a:chOff x="609817" y="1378041"/>
            <a:chExt cx="11738996" cy="4768584"/>
          </a:xfrm>
        </p:grpSpPr>
        <p:sp>
          <p:nvSpPr>
            <p:cNvPr id="4" name="Rectangle: Rounded Corners 3">
              <a:extLst>
                <a:ext uri="{FF2B5EF4-FFF2-40B4-BE49-F238E27FC236}">
                  <a16:creationId xmlns:a16="http://schemas.microsoft.com/office/drawing/2014/main" id="{353D00BF-D80B-46E9-B467-E92F1617E764}"/>
                </a:ext>
              </a:extLst>
            </p:cNvPr>
            <p:cNvSpPr/>
            <p:nvPr/>
          </p:nvSpPr>
          <p:spPr>
            <a:xfrm>
              <a:off x="1732830" y="1378041"/>
              <a:ext cx="2073499" cy="82424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Process Model</a:t>
              </a:r>
            </a:p>
          </p:txBody>
        </p:sp>
        <p:sp>
          <p:nvSpPr>
            <p:cNvPr id="5" name="Rectangle: Rounded Corners 4">
              <a:extLst>
                <a:ext uri="{FF2B5EF4-FFF2-40B4-BE49-F238E27FC236}">
                  <a16:creationId xmlns:a16="http://schemas.microsoft.com/office/drawing/2014/main" id="{95C10E8E-F4C9-4D80-AF84-C272A54B8F78}"/>
                </a:ext>
              </a:extLst>
            </p:cNvPr>
            <p:cNvSpPr/>
            <p:nvPr/>
          </p:nvSpPr>
          <p:spPr>
            <a:xfrm>
              <a:off x="3806329" y="2509259"/>
              <a:ext cx="2073499" cy="82424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Test Steps</a:t>
              </a:r>
            </a:p>
          </p:txBody>
        </p:sp>
        <p:sp>
          <p:nvSpPr>
            <p:cNvPr id="6" name="Rectangle: Rounded Corners 5">
              <a:extLst>
                <a:ext uri="{FF2B5EF4-FFF2-40B4-BE49-F238E27FC236}">
                  <a16:creationId xmlns:a16="http://schemas.microsoft.com/office/drawing/2014/main" id="{D255A187-6370-4046-BD56-FB0E4FB58000}"/>
                </a:ext>
              </a:extLst>
            </p:cNvPr>
            <p:cNvSpPr/>
            <p:nvPr/>
          </p:nvSpPr>
          <p:spPr>
            <a:xfrm>
              <a:off x="5879828" y="3640477"/>
              <a:ext cx="2073499" cy="82424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Models</a:t>
              </a:r>
            </a:p>
          </p:txBody>
        </p:sp>
        <p:sp>
          <p:nvSpPr>
            <p:cNvPr id="7" name="Rectangle: Rounded Corners 6">
              <a:extLst>
                <a:ext uri="{FF2B5EF4-FFF2-40B4-BE49-F238E27FC236}">
                  <a16:creationId xmlns:a16="http://schemas.microsoft.com/office/drawing/2014/main" id="{32F70B1F-0F7F-4597-9F36-8D4D1D69323F}"/>
                </a:ext>
              </a:extLst>
            </p:cNvPr>
            <p:cNvSpPr/>
            <p:nvPr/>
          </p:nvSpPr>
          <p:spPr>
            <a:xfrm>
              <a:off x="7953327" y="4784574"/>
              <a:ext cx="2073499" cy="824248"/>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Hardware</a:t>
              </a:r>
            </a:p>
          </p:txBody>
        </p:sp>
        <p:cxnSp>
          <p:nvCxnSpPr>
            <p:cNvPr id="9" name="Connector: Elbow 8">
              <a:extLst>
                <a:ext uri="{FF2B5EF4-FFF2-40B4-BE49-F238E27FC236}">
                  <a16:creationId xmlns:a16="http://schemas.microsoft.com/office/drawing/2014/main" id="{A793AD63-E254-4690-84F5-C708C40FE42F}"/>
                </a:ext>
              </a:extLst>
            </p:cNvPr>
            <p:cNvCxnSpPr>
              <a:cxnSpLocks/>
              <a:stCxn id="4" idx="2"/>
              <a:endCxn id="5" idx="1"/>
            </p:cNvCxnSpPr>
            <p:nvPr/>
          </p:nvCxnSpPr>
          <p:spPr>
            <a:xfrm rot="16200000" flipH="1">
              <a:off x="2928407" y="2043461"/>
              <a:ext cx="719094" cy="1036749"/>
            </a:xfrm>
            <a:prstGeom prst="bentConnector2">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3" name="Connector: Elbow 12">
              <a:extLst>
                <a:ext uri="{FF2B5EF4-FFF2-40B4-BE49-F238E27FC236}">
                  <a16:creationId xmlns:a16="http://schemas.microsoft.com/office/drawing/2014/main" id="{88729AA1-1522-4531-BE27-45A2D5702B4A}"/>
                </a:ext>
              </a:extLst>
            </p:cNvPr>
            <p:cNvCxnSpPr>
              <a:cxnSpLocks/>
            </p:cNvCxnSpPr>
            <p:nvPr/>
          </p:nvCxnSpPr>
          <p:spPr>
            <a:xfrm>
              <a:off x="4843078" y="3345522"/>
              <a:ext cx="1036749" cy="707080"/>
            </a:xfrm>
            <a:prstGeom prst="bentConnector3">
              <a:avLst>
                <a:gd name="adj1" fmla="val 31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14" name="Connector: Elbow 13">
              <a:extLst>
                <a:ext uri="{FF2B5EF4-FFF2-40B4-BE49-F238E27FC236}">
                  <a16:creationId xmlns:a16="http://schemas.microsoft.com/office/drawing/2014/main" id="{838580A4-ED4E-4F96-8467-7F833987B173}"/>
                </a:ext>
              </a:extLst>
            </p:cNvPr>
            <p:cNvCxnSpPr>
              <a:cxnSpLocks/>
            </p:cNvCxnSpPr>
            <p:nvPr/>
          </p:nvCxnSpPr>
          <p:spPr>
            <a:xfrm rot="16200000" flipH="1">
              <a:off x="7075405" y="4318776"/>
              <a:ext cx="719094" cy="1036749"/>
            </a:xfrm>
            <a:prstGeom prst="bentConnector2">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CBBC5FC1-624B-41B6-A34E-2CFB492AB1EF}"/>
                </a:ext>
              </a:extLst>
            </p:cNvPr>
            <p:cNvSpPr txBox="1"/>
            <p:nvPr/>
          </p:nvSpPr>
          <p:spPr>
            <a:xfrm>
              <a:off x="1686073" y="2689207"/>
              <a:ext cx="1131079" cy="430887"/>
            </a:xfrm>
            <a:prstGeom prst="rect">
              <a:avLst/>
            </a:prstGeom>
            <a:noFill/>
          </p:spPr>
          <p:txBody>
            <a:bodyPr wrap="none" rtlCol="0">
              <a:spAutoFit/>
            </a:bodyPr>
            <a:lstStyle/>
            <a:p>
              <a:r>
                <a:rPr lang="en-US" sz="1500" dirty="0"/>
                <a:t>Invokes</a:t>
              </a:r>
            </a:p>
          </p:txBody>
        </p:sp>
        <p:sp>
          <p:nvSpPr>
            <p:cNvPr id="16" name="TextBox 15">
              <a:extLst>
                <a:ext uri="{FF2B5EF4-FFF2-40B4-BE49-F238E27FC236}">
                  <a16:creationId xmlns:a16="http://schemas.microsoft.com/office/drawing/2014/main" id="{DA8BA297-0FB5-4249-B538-E6ADF43786AA}"/>
                </a:ext>
              </a:extLst>
            </p:cNvPr>
            <p:cNvSpPr txBox="1"/>
            <p:nvPr/>
          </p:nvSpPr>
          <p:spPr>
            <a:xfrm>
              <a:off x="609817" y="3852546"/>
              <a:ext cx="4358458" cy="430887"/>
            </a:xfrm>
            <a:prstGeom prst="rect">
              <a:avLst/>
            </a:prstGeom>
            <a:noFill/>
          </p:spPr>
          <p:txBody>
            <a:bodyPr wrap="none" rtlCol="0">
              <a:spAutoFit/>
            </a:bodyPr>
            <a:lstStyle/>
            <a:p>
              <a:r>
                <a:rPr lang="en-US" sz="1500" dirty="0"/>
                <a:t>Publishes Model Data to be used by</a:t>
              </a:r>
            </a:p>
          </p:txBody>
        </p:sp>
        <p:sp>
          <p:nvSpPr>
            <p:cNvPr id="19" name="TextBox 18">
              <a:extLst>
                <a:ext uri="{FF2B5EF4-FFF2-40B4-BE49-F238E27FC236}">
                  <a16:creationId xmlns:a16="http://schemas.microsoft.com/office/drawing/2014/main" id="{CE5B1F88-426B-410A-B913-1C6D626B57D4}"/>
                </a:ext>
              </a:extLst>
            </p:cNvPr>
            <p:cNvSpPr txBox="1"/>
            <p:nvPr/>
          </p:nvSpPr>
          <p:spPr>
            <a:xfrm>
              <a:off x="3812842" y="5008658"/>
              <a:ext cx="3170098" cy="430887"/>
            </a:xfrm>
            <a:prstGeom prst="rect">
              <a:avLst/>
            </a:prstGeom>
            <a:noFill/>
          </p:spPr>
          <p:txBody>
            <a:bodyPr wrap="none" rtlCol="0">
              <a:spAutoFit/>
            </a:bodyPr>
            <a:lstStyle/>
            <a:p>
              <a:r>
                <a:rPr lang="en-US" sz="1500" dirty="0"/>
                <a:t>Sends Actor Messages to</a:t>
              </a:r>
            </a:p>
          </p:txBody>
        </p:sp>
        <p:sp>
          <p:nvSpPr>
            <p:cNvPr id="34" name="TextBox 33">
              <a:extLst>
                <a:ext uri="{FF2B5EF4-FFF2-40B4-BE49-F238E27FC236}">
                  <a16:creationId xmlns:a16="http://schemas.microsoft.com/office/drawing/2014/main" id="{42C88227-4919-4ADB-B12B-AF5BB306AF57}"/>
                </a:ext>
              </a:extLst>
            </p:cNvPr>
            <p:cNvSpPr txBox="1"/>
            <p:nvPr/>
          </p:nvSpPr>
          <p:spPr>
            <a:xfrm>
              <a:off x="8583522" y="5715738"/>
              <a:ext cx="2669961" cy="430887"/>
            </a:xfrm>
            <a:prstGeom prst="rect">
              <a:avLst/>
            </a:prstGeom>
            <a:noFill/>
          </p:spPr>
          <p:txBody>
            <a:bodyPr wrap="none" rtlCol="0">
              <a:spAutoFit/>
            </a:bodyPr>
            <a:lstStyle/>
            <a:p>
              <a:r>
                <a:rPr lang="en-US" sz="1500" dirty="0"/>
                <a:t>&gt;&gt;Performs Action&lt;&lt;</a:t>
              </a:r>
            </a:p>
          </p:txBody>
        </p:sp>
        <p:cxnSp>
          <p:nvCxnSpPr>
            <p:cNvPr id="35" name="Connector: Elbow 34">
              <a:extLst>
                <a:ext uri="{FF2B5EF4-FFF2-40B4-BE49-F238E27FC236}">
                  <a16:creationId xmlns:a16="http://schemas.microsoft.com/office/drawing/2014/main" id="{6C7BB673-0460-439D-B20D-948F810F84A6}"/>
                </a:ext>
              </a:extLst>
            </p:cNvPr>
            <p:cNvCxnSpPr>
              <a:cxnSpLocks/>
              <a:stCxn id="7" idx="3"/>
              <a:endCxn id="6" idx="3"/>
            </p:cNvCxnSpPr>
            <p:nvPr/>
          </p:nvCxnSpPr>
          <p:spPr>
            <a:xfrm flipH="1" flipV="1">
              <a:off x="7953327" y="4052601"/>
              <a:ext cx="2073499" cy="1144097"/>
            </a:xfrm>
            <a:prstGeom prst="bentConnector3">
              <a:avLst>
                <a:gd name="adj1" fmla="val -11025"/>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9" name="TextBox 38">
              <a:extLst>
                <a:ext uri="{FF2B5EF4-FFF2-40B4-BE49-F238E27FC236}">
                  <a16:creationId xmlns:a16="http://schemas.microsoft.com/office/drawing/2014/main" id="{16D55A9C-5928-405D-9F48-D79657F92514}"/>
                </a:ext>
              </a:extLst>
            </p:cNvPr>
            <p:cNvSpPr txBox="1"/>
            <p:nvPr/>
          </p:nvSpPr>
          <p:spPr>
            <a:xfrm>
              <a:off x="7990355" y="2461807"/>
              <a:ext cx="4358458" cy="430887"/>
            </a:xfrm>
            <a:prstGeom prst="rect">
              <a:avLst/>
            </a:prstGeom>
            <a:noFill/>
          </p:spPr>
          <p:txBody>
            <a:bodyPr wrap="none" rtlCol="0">
              <a:spAutoFit/>
            </a:bodyPr>
            <a:lstStyle/>
            <a:p>
              <a:r>
                <a:rPr lang="en-US" sz="1500" dirty="0"/>
                <a:t>Publishes Model Data to be used by</a:t>
              </a:r>
            </a:p>
          </p:txBody>
        </p:sp>
        <p:cxnSp>
          <p:nvCxnSpPr>
            <p:cNvPr id="40" name="Connector: Elbow 39">
              <a:extLst>
                <a:ext uri="{FF2B5EF4-FFF2-40B4-BE49-F238E27FC236}">
                  <a16:creationId xmlns:a16="http://schemas.microsoft.com/office/drawing/2014/main" id="{11CD6BC3-4B4F-4795-97F5-3C6CEAA65312}"/>
                </a:ext>
              </a:extLst>
            </p:cNvPr>
            <p:cNvCxnSpPr>
              <a:cxnSpLocks/>
              <a:stCxn id="7" idx="3"/>
              <a:endCxn id="5" idx="3"/>
            </p:cNvCxnSpPr>
            <p:nvPr/>
          </p:nvCxnSpPr>
          <p:spPr>
            <a:xfrm flipH="1" flipV="1">
              <a:off x="5879828" y="2921383"/>
              <a:ext cx="4146998" cy="2275315"/>
            </a:xfrm>
            <a:prstGeom prst="bentConnector3">
              <a:avLst>
                <a:gd name="adj1" fmla="val -5512"/>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05934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30996"/>
            <a:ext cx="4010794" cy="384572"/>
          </a:xfrm>
        </p:spPr>
        <p:txBody>
          <a:bodyPr/>
          <a:lstStyle/>
          <a:p>
            <a:r>
              <a:rPr lang="en-US" dirty="0"/>
              <a:t>Open Source</a:t>
            </a:r>
          </a:p>
        </p:txBody>
      </p:sp>
      <p:sp>
        <p:nvSpPr>
          <p:cNvPr id="3" name="TextBox 2">
            <a:extLst>
              <a:ext uri="{FF2B5EF4-FFF2-40B4-BE49-F238E27FC236}">
                <a16:creationId xmlns:a16="http://schemas.microsoft.com/office/drawing/2014/main" id="{A75A1AEE-E9E9-4E42-88DA-C91E1EEDE46D}"/>
              </a:ext>
            </a:extLst>
          </p:cNvPr>
          <p:cNvSpPr txBox="1"/>
          <p:nvPr/>
        </p:nvSpPr>
        <p:spPr>
          <a:xfrm>
            <a:off x="4205039" y="1889419"/>
            <a:ext cx="4635658" cy="2169825"/>
          </a:xfrm>
          <a:prstGeom prst="rect">
            <a:avLst/>
          </a:prstGeom>
          <a:noFill/>
        </p:spPr>
        <p:txBody>
          <a:bodyPr wrap="square" rtlCol="0">
            <a:spAutoFit/>
          </a:bodyPr>
          <a:lstStyle/>
          <a:p>
            <a:r>
              <a:rPr lang="en-US" sz="1500" dirty="0"/>
              <a:t>This presentation and demo is on our website:</a:t>
            </a:r>
          </a:p>
          <a:p>
            <a:r>
              <a:rPr lang="en-US" sz="1500" dirty="0">
                <a:hlinkClick r:id="rId3"/>
              </a:rPr>
              <a:t>www.composed.io</a:t>
            </a:r>
            <a:endParaRPr lang="en-US" sz="1500" dirty="0"/>
          </a:p>
          <a:p>
            <a:endParaRPr lang="en-US" sz="1500" dirty="0"/>
          </a:p>
          <a:p>
            <a:r>
              <a:rPr lang="en-US" sz="1500" dirty="0"/>
              <a:t>Check out our other projects on Bitbucket:</a:t>
            </a:r>
            <a:endParaRPr lang="en-US" sz="1500" dirty="0">
              <a:hlinkClick r:id="rId4"/>
            </a:endParaRPr>
          </a:p>
          <a:p>
            <a:r>
              <a:rPr lang="en-US" sz="1500" dirty="0">
                <a:hlinkClick r:id="rId4"/>
              </a:rPr>
              <a:t>https://bitbucket.org/composedsystems/</a:t>
            </a:r>
            <a:endParaRPr lang="en-US" sz="1500" dirty="0"/>
          </a:p>
          <a:p>
            <a:endParaRPr lang="en-US" sz="1500" dirty="0"/>
          </a:p>
          <a:p>
            <a:r>
              <a:rPr lang="en-US" sz="1500" dirty="0"/>
              <a:t>See our 11 (and counting) open source G packages at:</a:t>
            </a:r>
          </a:p>
          <a:p>
            <a:r>
              <a:rPr lang="en-US" sz="1500" dirty="0">
                <a:hlinkClick r:id="rId5"/>
              </a:rPr>
              <a:t>https://gpackage.io</a:t>
            </a:r>
            <a:endParaRPr lang="en-US" sz="1500" dirty="0"/>
          </a:p>
        </p:txBody>
      </p:sp>
      <p:pic>
        <p:nvPicPr>
          <p:cNvPr id="5" name="Picture 4">
            <a:extLst>
              <a:ext uri="{FF2B5EF4-FFF2-40B4-BE49-F238E27FC236}">
                <a16:creationId xmlns:a16="http://schemas.microsoft.com/office/drawing/2014/main" id="{62A80457-CD67-403F-8673-2DE1303D343D}"/>
              </a:ext>
            </a:extLst>
          </p:cNvPr>
          <p:cNvPicPr>
            <a:picLocks noChangeAspect="1"/>
          </p:cNvPicPr>
          <p:nvPr/>
        </p:nvPicPr>
        <p:blipFill>
          <a:blip r:embed="rId6"/>
          <a:stretch>
            <a:fillRect/>
          </a:stretch>
        </p:blipFill>
        <p:spPr>
          <a:xfrm>
            <a:off x="627526" y="1889419"/>
            <a:ext cx="3144674" cy="923750"/>
          </a:xfrm>
          <a:prstGeom prst="rect">
            <a:avLst/>
          </a:prstGeom>
        </p:spPr>
      </p:pic>
    </p:spTree>
    <p:extLst>
      <p:ext uri="{BB962C8B-B14F-4D97-AF65-F5344CB8AC3E}">
        <p14:creationId xmlns:p14="http://schemas.microsoft.com/office/powerpoint/2010/main" val="211210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FD61-11B7-4A61-9A95-09204F60640F}"/>
              </a:ext>
            </a:extLst>
          </p:cNvPr>
          <p:cNvSpPr>
            <a:spLocks noGrp="1"/>
          </p:cNvSpPr>
          <p:nvPr>
            <p:ph type="title"/>
          </p:nvPr>
        </p:nvSpPr>
        <p:spPr/>
        <p:txBody>
          <a:bodyPr/>
          <a:lstStyle/>
          <a:p>
            <a:r>
              <a:rPr lang="en-US" dirty="0"/>
              <a:t>GPM</a:t>
            </a:r>
          </a:p>
        </p:txBody>
      </p:sp>
      <p:pic>
        <p:nvPicPr>
          <p:cNvPr id="3" name="Picture 2">
            <a:extLst>
              <a:ext uri="{FF2B5EF4-FFF2-40B4-BE49-F238E27FC236}">
                <a16:creationId xmlns:a16="http://schemas.microsoft.com/office/drawing/2014/main" id="{A1991AB6-0CD0-4C22-859C-D5C5333F9BA4}"/>
              </a:ext>
            </a:extLst>
          </p:cNvPr>
          <p:cNvPicPr>
            <a:picLocks noChangeAspect="1"/>
          </p:cNvPicPr>
          <p:nvPr/>
        </p:nvPicPr>
        <p:blipFill>
          <a:blip r:embed="rId3"/>
          <a:stretch>
            <a:fillRect/>
          </a:stretch>
        </p:blipFill>
        <p:spPr>
          <a:xfrm>
            <a:off x="919843" y="1061168"/>
            <a:ext cx="7304315" cy="3983581"/>
          </a:xfrm>
          <a:prstGeom prst="rect">
            <a:avLst/>
          </a:prstGeom>
        </p:spPr>
      </p:pic>
    </p:spTree>
    <p:extLst>
      <p:ext uri="{BB962C8B-B14F-4D97-AF65-F5344CB8AC3E}">
        <p14:creationId xmlns:p14="http://schemas.microsoft.com/office/powerpoint/2010/main" val="423077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01178"/>
            <a:ext cx="9144000" cy="384572"/>
          </a:xfrm>
        </p:spPr>
        <p:txBody>
          <a:bodyPr/>
          <a:lstStyle/>
          <a:p>
            <a:r>
              <a:rPr lang="en-US" dirty="0"/>
              <a:t>DEMO</a:t>
            </a:r>
          </a:p>
        </p:txBody>
      </p:sp>
      <p:pic>
        <p:nvPicPr>
          <p:cNvPr id="2050" name="Picture 2" descr="Craft Beer Wine of the Month Club">
            <a:extLst>
              <a:ext uri="{FF2B5EF4-FFF2-40B4-BE49-F238E27FC236}">
                <a16:creationId xmlns:a16="http://schemas.microsoft.com/office/drawing/2014/main" id="{EC485782-5276-4ADC-8A83-1B160819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158" y="1956985"/>
            <a:ext cx="3719579" cy="1859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93FFC4C-BF11-4545-8223-C0CB383A6781}"/>
              </a:ext>
            </a:extLst>
          </p:cNvPr>
          <p:cNvPicPr>
            <a:picLocks noChangeAspect="1"/>
          </p:cNvPicPr>
          <p:nvPr/>
        </p:nvPicPr>
        <p:blipFill>
          <a:blip r:embed="rId4"/>
          <a:stretch>
            <a:fillRect/>
          </a:stretch>
        </p:blipFill>
        <p:spPr>
          <a:xfrm>
            <a:off x="341290" y="1300362"/>
            <a:ext cx="4230710" cy="3173032"/>
          </a:xfrm>
          <a:prstGeom prst="rect">
            <a:avLst/>
          </a:prstGeom>
        </p:spPr>
      </p:pic>
    </p:spTree>
    <p:extLst>
      <p:ext uri="{BB962C8B-B14F-4D97-AF65-F5344CB8AC3E}">
        <p14:creationId xmlns:p14="http://schemas.microsoft.com/office/powerpoint/2010/main" val="930850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5"/>
          <p:cNvSpPr txBox="1">
            <a:spLocks noGrp="1"/>
          </p:cNvSpPr>
          <p:nvPr>
            <p:ph type="title"/>
          </p:nvPr>
        </p:nvSpPr>
        <p:spPr>
          <a:xfrm>
            <a:off x="534273" y="2552700"/>
            <a:ext cx="2752106" cy="819150"/>
          </a:xfrm>
          <a:prstGeom prst="rect">
            <a:avLst/>
          </a:prstGeom>
          <a:noFill/>
          <a:ln>
            <a:noFill/>
          </a:ln>
        </p:spPr>
        <p:txBody>
          <a:bodyPr spcFirstLastPara="1" wrap="square" lIns="68569" tIns="34275" rIns="68569" bIns="34275" anchor="ctr" anchorCtr="0">
            <a:noAutofit/>
          </a:bodyPr>
          <a:lstStyle/>
          <a:p>
            <a:pPr algn="l">
              <a:buSzPts val="6000"/>
            </a:pPr>
            <a:r>
              <a:rPr lang="en-US" sz="4500" dirty="0"/>
              <a:t>Thank You</a:t>
            </a:r>
            <a:br>
              <a:rPr lang="en-US" sz="4500" dirty="0"/>
            </a:br>
            <a:r>
              <a:rPr lang="en-US" sz="1500" dirty="0"/>
              <a:t> </a:t>
            </a:r>
            <a:endParaRPr dirty="0"/>
          </a:p>
        </p:txBody>
      </p:sp>
      <p:sp>
        <p:nvSpPr>
          <p:cNvPr id="658" name="Google Shape;658;p25"/>
          <p:cNvSpPr txBox="1"/>
          <p:nvPr/>
        </p:nvSpPr>
        <p:spPr>
          <a:xfrm>
            <a:off x="534272" y="3971925"/>
            <a:ext cx="2824646" cy="1107996"/>
          </a:xfrm>
          <a:prstGeom prst="rect">
            <a:avLst/>
          </a:prstGeom>
          <a:noFill/>
          <a:ln>
            <a:noFill/>
          </a:ln>
        </p:spPr>
        <p:txBody>
          <a:bodyPr spcFirstLastPara="1" wrap="square" lIns="68569" tIns="34275" rIns="68569" bIns="34275" anchor="t" anchorCtr="0">
            <a:noAutofit/>
          </a:bodyPr>
          <a:lstStyle/>
          <a:p>
            <a:endParaRPr lang="en-US" sz="1350" dirty="0">
              <a:solidFill>
                <a:schemeClr val="bg1"/>
              </a:solidFill>
              <a:latin typeface="PT Sans"/>
              <a:ea typeface="PT Sans"/>
              <a:cs typeface="PT Sans"/>
              <a:sym typeface="PT Sans"/>
            </a:endParaRPr>
          </a:p>
          <a:p>
            <a:endParaRPr lang="en-US" sz="1350" dirty="0">
              <a:solidFill>
                <a:schemeClr val="bg1"/>
              </a:solidFill>
              <a:latin typeface="PT Sans"/>
              <a:ea typeface="PT Sans"/>
              <a:cs typeface="PT Sans"/>
              <a:sym typeface="PT Sans"/>
            </a:endParaRPr>
          </a:p>
          <a:p>
            <a:r>
              <a:rPr lang="en-US" sz="1350" dirty="0">
                <a:solidFill>
                  <a:schemeClr val="bg1"/>
                </a:solidFill>
                <a:latin typeface="PT Sans"/>
                <a:ea typeface="PT Sans"/>
                <a:cs typeface="PT Sans"/>
                <a:sym typeface="PT Sans"/>
              </a:rPr>
              <a:t>Steve.Ball@ComposedSystems.com</a:t>
            </a:r>
          </a:p>
          <a:p>
            <a:r>
              <a:rPr lang="en-US" sz="1350" dirty="0">
                <a:solidFill>
                  <a:schemeClr val="lt1"/>
                </a:solidFill>
                <a:latin typeface="PT Sans"/>
                <a:ea typeface="PT Sans"/>
                <a:cs typeface="PT Sans"/>
                <a:sym typeface="PT Sans"/>
              </a:rPr>
              <a:t>www.composedsystems.com</a:t>
            </a:r>
            <a:endParaRPr sz="819"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70753"/>
            <a:ext cx="9144000" cy="384572"/>
          </a:xfrm>
        </p:spPr>
        <p:txBody>
          <a:bodyPr/>
          <a:lstStyle/>
          <a:p>
            <a:r>
              <a:rPr lang="en-US" dirty="0"/>
              <a:t>Bonus: How to Implement an MVA Project?</a:t>
            </a:r>
          </a:p>
        </p:txBody>
      </p:sp>
      <p:sp>
        <p:nvSpPr>
          <p:cNvPr id="4" name="TextBox 3">
            <a:extLst>
              <a:ext uri="{FF2B5EF4-FFF2-40B4-BE49-F238E27FC236}">
                <a16:creationId xmlns:a16="http://schemas.microsoft.com/office/drawing/2014/main" id="{9E8C7CB3-F3EA-4C5E-8BD0-ABD803E1414A}"/>
              </a:ext>
            </a:extLst>
          </p:cNvPr>
          <p:cNvSpPr txBox="1"/>
          <p:nvPr/>
        </p:nvSpPr>
        <p:spPr>
          <a:xfrm>
            <a:off x="806278" y="1472000"/>
            <a:ext cx="7711085" cy="2793072"/>
          </a:xfrm>
          <a:prstGeom prst="rect">
            <a:avLst/>
          </a:prstGeom>
          <a:noFill/>
        </p:spPr>
        <p:txBody>
          <a:bodyPr wrap="none" rtlCol="0">
            <a:spAutoFit/>
          </a:bodyPr>
          <a:lstStyle/>
          <a:p>
            <a:pPr marL="119063"/>
            <a:r>
              <a:rPr lang="en-US" sz="1350" dirty="0"/>
              <a:t>1. Start from the included template, examples, or an existing MVA project</a:t>
            </a:r>
          </a:p>
          <a:p>
            <a:pPr marL="119063"/>
            <a:r>
              <a:rPr lang="en-US" sz="1350" dirty="0"/>
              <a:t>2. Create your new ViewModel and override actor core.</a:t>
            </a:r>
          </a:p>
          <a:p>
            <a:pPr marL="119063">
              <a:buSzPts val="1100"/>
              <a:defRPr/>
            </a:pPr>
            <a:r>
              <a:rPr lang="en-US" sz="1350" dirty="0"/>
              <a:t>3. Create a new VI to become your assembler launcher and drop that ViewModel</a:t>
            </a:r>
          </a:p>
          <a:p>
            <a:pPr marL="119063"/>
            <a:r>
              <a:rPr lang="en-US" sz="1350" dirty="0"/>
              <a:t>4. Create a single VI for UI layout and then break it up into appropriate views and view managers</a:t>
            </a:r>
          </a:p>
          <a:p>
            <a:pPr marL="119063"/>
            <a:r>
              <a:rPr lang="en-US" sz="1350" dirty="0"/>
              <a:t>5. Use placeholder images or controls and stub out the UI </a:t>
            </a:r>
          </a:p>
          <a:p>
            <a:pPr marL="119063">
              <a:buSzPts val="1100"/>
              <a:defRPr/>
            </a:pPr>
            <a:r>
              <a:rPr lang="en-US" sz="1350" dirty="0"/>
              <a:t>6. Implement view navigation, application menu and </a:t>
            </a:r>
          </a:p>
          <a:p>
            <a:pPr marL="119063"/>
            <a:r>
              <a:rPr lang="en-US" sz="1350" dirty="0"/>
              <a:t>7. Stub out libraries and models for top-level model</a:t>
            </a:r>
          </a:p>
          <a:p>
            <a:pPr marL="119063"/>
            <a:r>
              <a:rPr lang="en-US" sz="1350" dirty="0"/>
              <a:t>8. Create models for the physical system you are interacting with</a:t>
            </a:r>
          </a:p>
          <a:p>
            <a:pPr marL="119063"/>
            <a:r>
              <a:rPr lang="en-US" sz="1350" dirty="0"/>
              <a:t>9. Create a manual control interface </a:t>
            </a:r>
          </a:p>
          <a:p>
            <a:pPr marL="119063"/>
            <a:r>
              <a:rPr lang="en-US" sz="1350" dirty="0"/>
              <a:t>10. Create granular test steps from manual interface (Open Valve, Enable Pump)</a:t>
            </a:r>
          </a:p>
          <a:p>
            <a:pPr marL="119063"/>
            <a:r>
              <a:rPr lang="en-US" sz="1350" dirty="0"/>
              <a:t>11. Define test step and model interaction</a:t>
            </a:r>
          </a:p>
          <a:p>
            <a:pPr marL="119063"/>
            <a:r>
              <a:rPr lang="en-US" sz="1350" dirty="0"/>
              <a:t>12. Link model data to views as models are implemented</a:t>
            </a:r>
          </a:p>
          <a:p>
            <a:pPr marL="119063"/>
            <a:r>
              <a:rPr lang="en-US" sz="1350" dirty="0"/>
              <a:t>13. Implement features as needed</a:t>
            </a:r>
          </a:p>
        </p:txBody>
      </p:sp>
    </p:spTree>
    <p:extLst>
      <p:ext uri="{BB962C8B-B14F-4D97-AF65-F5344CB8AC3E}">
        <p14:creationId xmlns:p14="http://schemas.microsoft.com/office/powerpoint/2010/main" val="399316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DF99-EDCE-4DD6-A3AC-F8FA4827FFE8}"/>
              </a:ext>
            </a:extLst>
          </p:cNvPr>
          <p:cNvSpPr>
            <a:spLocks noGrp="1"/>
          </p:cNvSpPr>
          <p:nvPr>
            <p:ph type="title"/>
          </p:nvPr>
        </p:nvSpPr>
        <p:spPr/>
        <p:txBody>
          <a:bodyPr/>
          <a:lstStyle/>
          <a:p>
            <a:r>
              <a:rPr lang="en-US" dirty="0"/>
              <a:t>Roadmap</a:t>
            </a:r>
          </a:p>
        </p:txBody>
      </p:sp>
      <p:pic>
        <p:nvPicPr>
          <p:cNvPr id="1026" name="Picture 2" descr="Image result for map clipart">
            <a:extLst>
              <a:ext uri="{FF2B5EF4-FFF2-40B4-BE49-F238E27FC236}">
                <a16:creationId xmlns:a16="http://schemas.microsoft.com/office/drawing/2014/main" id="{15B172C2-0272-46A4-8CC9-C529390A2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94" y="1224212"/>
            <a:ext cx="3889251" cy="3373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055E4F-C915-4A07-A37A-4D8037243979}"/>
              </a:ext>
            </a:extLst>
          </p:cNvPr>
          <p:cNvSpPr txBox="1"/>
          <p:nvPr/>
        </p:nvSpPr>
        <p:spPr>
          <a:xfrm>
            <a:off x="4352926" y="2176545"/>
            <a:ext cx="4591051" cy="1384995"/>
          </a:xfrm>
          <a:prstGeom prst="rect">
            <a:avLst/>
          </a:prstGeom>
          <a:noFill/>
        </p:spPr>
        <p:txBody>
          <a:bodyPr wrap="square" rtlCol="0">
            <a:spAutoFit/>
          </a:bodyPr>
          <a:lstStyle/>
          <a:p>
            <a:pPr marL="214313" indent="-214313">
              <a:buFont typeface="Arial" panose="020B0604020202020204" pitchFamily="34" charset="0"/>
              <a:buChar char="•"/>
            </a:pPr>
            <a:r>
              <a:rPr lang="en-US" sz="2100" dirty="0"/>
              <a:t>What is the MVA Framework?</a:t>
            </a:r>
          </a:p>
          <a:p>
            <a:pPr marL="214313" indent="-214313">
              <a:buFont typeface="Arial" panose="020B0604020202020204" pitchFamily="34" charset="0"/>
              <a:buChar char="•"/>
            </a:pPr>
            <a:r>
              <a:rPr lang="en-US" sz="2100" dirty="0"/>
              <a:t>Features and benefits</a:t>
            </a:r>
          </a:p>
          <a:p>
            <a:pPr marL="214313" indent="-214313">
              <a:buFont typeface="Arial" panose="020B0604020202020204" pitchFamily="34" charset="0"/>
              <a:buChar char="•"/>
            </a:pPr>
            <a:r>
              <a:rPr lang="en-US" sz="2100" dirty="0"/>
              <a:t>How to use it?</a:t>
            </a:r>
          </a:p>
          <a:p>
            <a:pPr marL="214313" indent="-214313">
              <a:buFont typeface="Arial" panose="020B0604020202020204" pitchFamily="34" charset="0"/>
              <a:buChar char="•"/>
            </a:pPr>
            <a:r>
              <a:rPr lang="en-US" sz="2100" dirty="0"/>
              <a:t>Sample Project</a:t>
            </a:r>
          </a:p>
        </p:txBody>
      </p:sp>
      <p:sp>
        <p:nvSpPr>
          <p:cNvPr id="3" name="TextBox 2">
            <a:extLst>
              <a:ext uri="{FF2B5EF4-FFF2-40B4-BE49-F238E27FC236}">
                <a16:creationId xmlns:a16="http://schemas.microsoft.com/office/drawing/2014/main" id="{4852AFB4-BBDC-43B8-BF16-CD6C6622CE57}"/>
              </a:ext>
            </a:extLst>
          </p:cNvPr>
          <p:cNvSpPr txBox="1"/>
          <p:nvPr/>
        </p:nvSpPr>
        <p:spPr>
          <a:xfrm>
            <a:off x="3483702" y="4033702"/>
            <a:ext cx="5145961" cy="461665"/>
          </a:xfrm>
          <a:prstGeom prst="rect">
            <a:avLst/>
          </a:prstGeom>
          <a:noFill/>
        </p:spPr>
        <p:txBody>
          <a:bodyPr wrap="none" rtlCol="0">
            <a:spAutoFit/>
          </a:bodyPr>
          <a:lstStyle/>
          <a:p>
            <a:r>
              <a:rPr lang="en-US" sz="2400" dirty="0"/>
              <a:t>Too much to cover in the given time!</a:t>
            </a:r>
          </a:p>
        </p:txBody>
      </p:sp>
      <p:sp>
        <p:nvSpPr>
          <p:cNvPr id="6" name="TextBox 5">
            <a:extLst>
              <a:ext uri="{FF2B5EF4-FFF2-40B4-BE49-F238E27FC236}">
                <a16:creationId xmlns:a16="http://schemas.microsoft.com/office/drawing/2014/main" id="{035D5502-14E3-4735-BFEF-FBF51AD08503}"/>
              </a:ext>
            </a:extLst>
          </p:cNvPr>
          <p:cNvSpPr txBox="1"/>
          <p:nvPr/>
        </p:nvSpPr>
        <p:spPr>
          <a:xfrm>
            <a:off x="3168116" y="4472283"/>
            <a:ext cx="5833648" cy="461665"/>
          </a:xfrm>
          <a:prstGeom prst="rect">
            <a:avLst/>
          </a:prstGeom>
          <a:noFill/>
        </p:spPr>
        <p:txBody>
          <a:bodyPr wrap="none" rtlCol="0">
            <a:spAutoFit/>
          </a:bodyPr>
          <a:lstStyle/>
          <a:p>
            <a:r>
              <a:rPr lang="en-US" sz="2400" dirty="0"/>
              <a:t>Please hold questions for the Q&amp;A period</a:t>
            </a:r>
          </a:p>
        </p:txBody>
      </p:sp>
    </p:spTree>
    <p:extLst>
      <p:ext uri="{BB962C8B-B14F-4D97-AF65-F5344CB8AC3E}">
        <p14:creationId xmlns:p14="http://schemas.microsoft.com/office/powerpoint/2010/main" val="68644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291239"/>
            <a:ext cx="4010794" cy="384572"/>
          </a:xfrm>
        </p:spPr>
        <p:txBody>
          <a:bodyPr/>
          <a:lstStyle/>
          <a:p>
            <a:r>
              <a:rPr lang="en-US" dirty="0"/>
              <a:t>The MVA Framework</a:t>
            </a:r>
          </a:p>
        </p:txBody>
      </p:sp>
      <p:pic>
        <p:nvPicPr>
          <p:cNvPr id="1026" name="Picture 2" descr="MVAFramework">
            <a:extLst>
              <a:ext uri="{FF2B5EF4-FFF2-40B4-BE49-F238E27FC236}">
                <a16:creationId xmlns:a16="http://schemas.microsoft.com/office/drawing/2014/main" id="{62DFD4A3-7D9D-4C9B-AB60-429E1771F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34" y="1279805"/>
            <a:ext cx="5736431" cy="3557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1880F25-6128-4954-9977-41744AC787FD}"/>
              </a:ext>
            </a:extLst>
          </p:cNvPr>
          <p:cNvSpPr txBox="1"/>
          <p:nvPr/>
        </p:nvSpPr>
        <p:spPr>
          <a:xfrm>
            <a:off x="3805420" y="2219397"/>
            <a:ext cx="7372451" cy="1384995"/>
          </a:xfrm>
          <a:prstGeom prst="rect">
            <a:avLst/>
          </a:prstGeom>
          <a:noFill/>
        </p:spPr>
        <p:txBody>
          <a:bodyPr wrap="square" rtlCol="0">
            <a:spAutoFit/>
          </a:bodyPr>
          <a:lstStyle/>
          <a:p>
            <a:pPr marL="214313" indent="-214313">
              <a:buFont typeface="Arial" panose="020B0604020202020204" pitchFamily="34" charset="0"/>
              <a:buChar char="•"/>
            </a:pPr>
            <a:r>
              <a:rPr lang="en-US" sz="2100" dirty="0"/>
              <a:t>Open Source, MIT Licensed</a:t>
            </a:r>
          </a:p>
          <a:p>
            <a:pPr marL="214313" indent="-214313">
              <a:buFont typeface="Arial" panose="020B0604020202020204" pitchFamily="34" charset="0"/>
              <a:buChar char="•"/>
            </a:pPr>
            <a:r>
              <a:rPr lang="en-US" sz="2100" dirty="0"/>
              <a:t>Composed Systems daily use framework</a:t>
            </a:r>
          </a:p>
          <a:p>
            <a:pPr marL="214313" indent="-214313">
              <a:buFont typeface="Arial" panose="020B0604020202020204" pitchFamily="34" charset="0"/>
              <a:buChar char="•"/>
            </a:pPr>
            <a:r>
              <a:rPr lang="en-US" sz="2100" dirty="0"/>
              <a:t>Now a G package on gpackage.io</a:t>
            </a:r>
          </a:p>
          <a:p>
            <a:pPr marL="214313" indent="-214313">
              <a:buFont typeface="Arial" panose="020B0604020202020204" pitchFamily="34" charset="0"/>
              <a:buChar char="•"/>
            </a:pPr>
            <a:r>
              <a:rPr lang="en-US" sz="2100" dirty="0"/>
              <a:t>Check out our other packages too!</a:t>
            </a:r>
          </a:p>
        </p:txBody>
      </p:sp>
    </p:spTree>
    <p:extLst>
      <p:ext uri="{BB962C8B-B14F-4D97-AF65-F5344CB8AC3E}">
        <p14:creationId xmlns:p14="http://schemas.microsoft.com/office/powerpoint/2010/main" val="57950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291239"/>
            <a:ext cx="4010794" cy="384572"/>
          </a:xfrm>
        </p:spPr>
        <p:txBody>
          <a:bodyPr/>
          <a:lstStyle/>
          <a:p>
            <a:r>
              <a:rPr lang="en-US" dirty="0"/>
              <a:t>MVA is made of Actors</a:t>
            </a:r>
          </a:p>
        </p:txBody>
      </p:sp>
      <p:sp>
        <p:nvSpPr>
          <p:cNvPr id="4" name="TextBox 3">
            <a:extLst>
              <a:ext uri="{FF2B5EF4-FFF2-40B4-BE49-F238E27FC236}">
                <a16:creationId xmlns:a16="http://schemas.microsoft.com/office/drawing/2014/main" id="{2E580976-C638-4037-A4A8-A7444EDE6B71}"/>
              </a:ext>
            </a:extLst>
          </p:cNvPr>
          <p:cNvSpPr txBox="1"/>
          <p:nvPr/>
        </p:nvSpPr>
        <p:spPr>
          <a:xfrm>
            <a:off x="4119959" y="1652194"/>
            <a:ext cx="4511841" cy="3647152"/>
          </a:xfrm>
          <a:prstGeom prst="rect">
            <a:avLst/>
          </a:prstGeom>
          <a:noFill/>
        </p:spPr>
        <p:txBody>
          <a:bodyPr wrap="square" rtlCol="0">
            <a:spAutoFit/>
          </a:bodyPr>
          <a:lstStyle/>
          <a:p>
            <a:r>
              <a:rPr lang="en-US" sz="2100" dirty="0"/>
              <a:t>Actors are:</a:t>
            </a:r>
          </a:p>
          <a:p>
            <a:pPr marL="214313" indent="-214313">
              <a:buFont typeface="Arial" panose="020B0604020202020204" pitchFamily="34" charset="0"/>
              <a:buChar char="•"/>
            </a:pPr>
            <a:r>
              <a:rPr lang="en-US" sz="2100" dirty="0"/>
              <a:t>Independent</a:t>
            </a:r>
          </a:p>
          <a:p>
            <a:pPr marL="214313" indent="-214313">
              <a:buFont typeface="Arial" panose="020B0604020202020204" pitchFamily="34" charset="0"/>
              <a:buChar char="•"/>
            </a:pPr>
            <a:r>
              <a:rPr lang="en-US" sz="2100" dirty="0"/>
              <a:t>Asynchronous</a:t>
            </a:r>
          </a:p>
          <a:p>
            <a:pPr marL="214313" indent="-214313">
              <a:buFont typeface="Arial" panose="020B0604020202020204" pitchFamily="34" charset="0"/>
              <a:buChar char="•"/>
            </a:pPr>
            <a:r>
              <a:rPr lang="en-US" sz="2100" dirty="0"/>
              <a:t>Queued State Machines</a:t>
            </a:r>
          </a:p>
          <a:p>
            <a:endParaRPr lang="en-US" sz="2100" dirty="0"/>
          </a:p>
          <a:p>
            <a:r>
              <a:rPr lang="en-US" sz="2100" dirty="0"/>
              <a:t>Actors can Send and Receive</a:t>
            </a:r>
          </a:p>
          <a:p>
            <a:r>
              <a:rPr lang="en-US" sz="2100" dirty="0"/>
              <a:t>Messages</a:t>
            </a:r>
          </a:p>
          <a:p>
            <a:endParaRPr lang="en-US" sz="2100" dirty="0"/>
          </a:p>
          <a:p>
            <a:r>
              <a:rPr lang="en-US" sz="2100" dirty="0"/>
              <a:t>Actors can use inheritance</a:t>
            </a:r>
          </a:p>
          <a:p>
            <a:r>
              <a:rPr lang="en-US" sz="2100" dirty="0"/>
              <a:t>and composition</a:t>
            </a:r>
          </a:p>
          <a:p>
            <a:endParaRPr lang="en-US" sz="2100" dirty="0"/>
          </a:p>
        </p:txBody>
      </p:sp>
      <p:pic>
        <p:nvPicPr>
          <p:cNvPr id="7" name="Picture 4" descr="Related image">
            <a:extLst>
              <a:ext uri="{FF2B5EF4-FFF2-40B4-BE49-F238E27FC236}">
                <a16:creationId xmlns:a16="http://schemas.microsoft.com/office/drawing/2014/main" id="{3E387CA4-3E08-49EE-BAE9-B7ED9CE8D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74" y="3160565"/>
            <a:ext cx="2329364" cy="1921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EB1E3323-B97F-4600-A78D-056A6DEC2F8E}"/>
              </a:ext>
            </a:extLst>
          </p:cNvPr>
          <p:cNvSpPr/>
          <p:nvPr/>
        </p:nvSpPr>
        <p:spPr>
          <a:xfrm>
            <a:off x="276225" y="1583861"/>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A</a:t>
            </a:r>
          </a:p>
        </p:txBody>
      </p:sp>
      <p:sp>
        <p:nvSpPr>
          <p:cNvPr id="8" name="Rectangle: Rounded Corners 7">
            <a:extLst>
              <a:ext uri="{FF2B5EF4-FFF2-40B4-BE49-F238E27FC236}">
                <a16:creationId xmlns:a16="http://schemas.microsoft.com/office/drawing/2014/main" id="{32370C20-80B5-4A47-8023-D45CD23CE4F1}"/>
              </a:ext>
            </a:extLst>
          </p:cNvPr>
          <p:cNvSpPr/>
          <p:nvPr/>
        </p:nvSpPr>
        <p:spPr>
          <a:xfrm>
            <a:off x="2256763" y="1593312"/>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B</a:t>
            </a:r>
          </a:p>
        </p:txBody>
      </p:sp>
      <p:grpSp>
        <p:nvGrpSpPr>
          <p:cNvPr id="9" name="Group 8">
            <a:extLst>
              <a:ext uri="{FF2B5EF4-FFF2-40B4-BE49-F238E27FC236}">
                <a16:creationId xmlns:a16="http://schemas.microsoft.com/office/drawing/2014/main" id="{321A1A5A-CED1-4459-AC02-2EBDE27C9EBD}"/>
              </a:ext>
            </a:extLst>
          </p:cNvPr>
          <p:cNvGrpSpPr/>
          <p:nvPr/>
        </p:nvGrpSpPr>
        <p:grpSpPr>
          <a:xfrm>
            <a:off x="494967" y="2107736"/>
            <a:ext cx="750815" cy="1052830"/>
            <a:chOff x="1258349" y="4478320"/>
            <a:chExt cx="1001086" cy="1403773"/>
          </a:xfrm>
        </p:grpSpPr>
        <p:sp>
          <p:nvSpPr>
            <p:cNvPr id="10" name="Rectangle 9">
              <a:extLst>
                <a:ext uri="{FF2B5EF4-FFF2-40B4-BE49-F238E27FC236}">
                  <a16:creationId xmlns:a16="http://schemas.microsoft.com/office/drawing/2014/main" id="{532E1516-889B-42F0-B3BC-37EFC15BCAF7}"/>
                </a:ext>
              </a:extLst>
            </p:cNvPr>
            <p:cNvSpPr/>
            <p:nvPr/>
          </p:nvSpPr>
          <p:spPr>
            <a:xfrm>
              <a:off x="1568742" y="4731391"/>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11" name="Straight Connector 10">
              <a:extLst>
                <a:ext uri="{FF2B5EF4-FFF2-40B4-BE49-F238E27FC236}">
                  <a16:creationId xmlns:a16="http://schemas.microsoft.com/office/drawing/2014/main" id="{115B02A3-5F79-4471-8F67-5B9AA0CA893F}"/>
                </a:ext>
              </a:extLst>
            </p:cNvPr>
            <p:cNvCxnSpPr>
              <a:cxnSpLocks/>
            </p:cNvCxnSpPr>
            <p:nvPr/>
          </p:nvCxnSpPr>
          <p:spPr>
            <a:xfrm>
              <a:off x="1258349" y="4478320"/>
              <a:ext cx="0" cy="132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D40DF2-8F8A-4DB1-9633-48120D7B2BA2}"/>
                </a:ext>
              </a:extLst>
            </p:cNvPr>
            <p:cNvCxnSpPr>
              <a:endCxn id="10" idx="1"/>
            </p:cNvCxnSpPr>
            <p:nvPr/>
          </p:nvCxnSpPr>
          <p:spPr>
            <a:xfrm>
              <a:off x="1266738" y="4798503"/>
              <a:ext cx="302004" cy="4195"/>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6BBFDCC-960D-4AB3-B78A-C2D7ADA64BE0}"/>
                </a:ext>
              </a:extLst>
            </p:cNvPr>
            <p:cNvSpPr/>
            <p:nvPr/>
          </p:nvSpPr>
          <p:spPr>
            <a:xfrm>
              <a:off x="1560353" y="4984462"/>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14" name="Straight Connector 13">
              <a:extLst>
                <a:ext uri="{FF2B5EF4-FFF2-40B4-BE49-F238E27FC236}">
                  <a16:creationId xmlns:a16="http://schemas.microsoft.com/office/drawing/2014/main" id="{7C212715-03E0-48CA-94E6-62843D526520}"/>
                </a:ext>
              </a:extLst>
            </p:cNvPr>
            <p:cNvCxnSpPr>
              <a:endCxn id="13" idx="1"/>
            </p:cNvCxnSpPr>
            <p:nvPr/>
          </p:nvCxnSpPr>
          <p:spPr>
            <a:xfrm>
              <a:off x="1258349" y="5051574"/>
              <a:ext cx="302004" cy="4195"/>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DEC66A6-9CB7-4472-A143-DE430554532B}"/>
                </a:ext>
              </a:extLst>
            </p:cNvPr>
            <p:cNvSpPr/>
            <p:nvPr/>
          </p:nvSpPr>
          <p:spPr>
            <a:xfrm>
              <a:off x="1982598" y="5237532"/>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16" name="Straight Connector 15">
              <a:extLst>
                <a:ext uri="{FF2B5EF4-FFF2-40B4-BE49-F238E27FC236}">
                  <a16:creationId xmlns:a16="http://schemas.microsoft.com/office/drawing/2014/main" id="{815FEE00-A724-4933-8963-A676D1DD26AE}"/>
                </a:ext>
              </a:extLst>
            </p:cNvPr>
            <p:cNvCxnSpPr>
              <a:cxnSpLocks/>
              <a:endCxn id="15" idx="1"/>
            </p:cNvCxnSpPr>
            <p:nvPr/>
          </p:nvCxnSpPr>
          <p:spPr>
            <a:xfrm>
              <a:off x="1460384" y="5297639"/>
              <a:ext cx="522214" cy="11200"/>
            </a:xfrm>
            <a:prstGeom prst="line">
              <a:avLst/>
            </a:prstGeom>
          </p:spPr>
          <p:style>
            <a:lnRef idx="1">
              <a:schemeClr val="accent1"/>
            </a:lnRef>
            <a:fillRef idx="3">
              <a:schemeClr val="accent1"/>
            </a:fillRef>
            <a:effectRef idx="2">
              <a:schemeClr val="accent1"/>
            </a:effectRef>
            <a:fontRef idx="minor">
              <a:schemeClr val="lt1"/>
            </a:fontRef>
          </p:style>
        </p:cxnSp>
        <p:sp>
          <p:nvSpPr>
            <p:cNvPr id="17" name="Rectangle 16">
              <a:extLst>
                <a:ext uri="{FF2B5EF4-FFF2-40B4-BE49-F238E27FC236}">
                  <a16:creationId xmlns:a16="http://schemas.microsoft.com/office/drawing/2014/main" id="{941A48C4-5BD5-4A76-8079-5D91E619E0E4}"/>
                </a:ext>
              </a:extLst>
            </p:cNvPr>
            <p:cNvSpPr/>
            <p:nvPr/>
          </p:nvSpPr>
          <p:spPr>
            <a:xfrm>
              <a:off x="1982598" y="5483598"/>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18" name="Straight Connector 17">
              <a:extLst>
                <a:ext uri="{FF2B5EF4-FFF2-40B4-BE49-F238E27FC236}">
                  <a16:creationId xmlns:a16="http://schemas.microsoft.com/office/drawing/2014/main" id="{404A9CE7-680C-4552-8FEF-40C1B3E164C1}"/>
                </a:ext>
              </a:extLst>
            </p:cNvPr>
            <p:cNvCxnSpPr>
              <a:cxnSpLocks/>
              <a:endCxn id="17" idx="1"/>
            </p:cNvCxnSpPr>
            <p:nvPr/>
          </p:nvCxnSpPr>
          <p:spPr>
            <a:xfrm>
              <a:off x="1460384" y="5550709"/>
              <a:ext cx="522214" cy="4196"/>
            </a:xfrm>
            <a:prstGeom prst="line">
              <a:avLst/>
            </a:prstGeom>
          </p:spPr>
          <p:style>
            <a:lnRef idx="1">
              <a:schemeClr val="accent1"/>
            </a:lnRef>
            <a:fillRef idx="3">
              <a:schemeClr val="accent1"/>
            </a:fillRef>
            <a:effectRef idx="2">
              <a:schemeClr val="accent1"/>
            </a:effectRef>
            <a:fontRef idx="minor">
              <a:schemeClr val="lt1"/>
            </a:fontRef>
          </p:style>
        </p:cxnSp>
        <p:sp>
          <p:nvSpPr>
            <p:cNvPr id="19" name="Rectangle 18">
              <a:extLst>
                <a:ext uri="{FF2B5EF4-FFF2-40B4-BE49-F238E27FC236}">
                  <a16:creationId xmlns:a16="http://schemas.microsoft.com/office/drawing/2014/main" id="{086D7A89-621C-43A0-B981-1C28BD63BC66}"/>
                </a:ext>
              </a:extLst>
            </p:cNvPr>
            <p:cNvSpPr/>
            <p:nvPr/>
          </p:nvSpPr>
          <p:spPr>
            <a:xfrm>
              <a:off x="1568742" y="5739480"/>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20" name="Straight Connector 19">
              <a:extLst>
                <a:ext uri="{FF2B5EF4-FFF2-40B4-BE49-F238E27FC236}">
                  <a16:creationId xmlns:a16="http://schemas.microsoft.com/office/drawing/2014/main" id="{51CE3CE2-E3AD-4F96-B730-87DB30EB0F11}"/>
                </a:ext>
              </a:extLst>
            </p:cNvPr>
            <p:cNvCxnSpPr>
              <a:endCxn id="19" idx="1"/>
            </p:cNvCxnSpPr>
            <p:nvPr/>
          </p:nvCxnSpPr>
          <p:spPr>
            <a:xfrm>
              <a:off x="1266738" y="5806592"/>
              <a:ext cx="302004" cy="4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490D49-E84D-4368-B06B-E98437CD8585}"/>
                </a:ext>
              </a:extLst>
            </p:cNvPr>
            <p:cNvCxnSpPr/>
            <p:nvPr/>
          </p:nvCxnSpPr>
          <p:spPr>
            <a:xfrm>
              <a:off x="1468773" y="5051574"/>
              <a:ext cx="0" cy="499135"/>
            </a:xfrm>
            <a:prstGeom prst="line">
              <a:avLst/>
            </a:prstGeom>
          </p:spPr>
          <p:style>
            <a:lnRef idx="1">
              <a:schemeClr val="accent1"/>
            </a:lnRef>
            <a:fillRef idx="3">
              <a:schemeClr val="accent1"/>
            </a:fillRef>
            <a:effectRef idx="2">
              <a:schemeClr val="accent1"/>
            </a:effectRef>
            <a:fontRef idx="minor">
              <a:schemeClr val="lt1"/>
            </a:fontRef>
          </p:style>
        </p:cxnSp>
      </p:grpSp>
      <p:grpSp>
        <p:nvGrpSpPr>
          <p:cNvPr id="22" name="Group 21">
            <a:extLst>
              <a:ext uri="{FF2B5EF4-FFF2-40B4-BE49-F238E27FC236}">
                <a16:creationId xmlns:a16="http://schemas.microsoft.com/office/drawing/2014/main" id="{CFA32303-8371-4ECC-B604-371FFBCD0437}"/>
              </a:ext>
            </a:extLst>
          </p:cNvPr>
          <p:cNvGrpSpPr/>
          <p:nvPr/>
        </p:nvGrpSpPr>
        <p:grpSpPr>
          <a:xfrm>
            <a:off x="2483265" y="2079424"/>
            <a:ext cx="750815" cy="1052830"/>
            <a:chOff x="1258349" y="4478320"/>
            <a:chExt cx="1001086" cy="1403773"/>
          </a:xfrm>
        </p:grpSpPr>
        <p:sp>
          <p:nvSpPr>
            <p:cNvPr id="23" name="Rectangle 22">
              <a:extLst>
                <a:ext uri="{FF2B5EF4-FFF2-40B4-BE49-F238E27FC236}">
                  <a16:creationId xmlns:a16="http://schemas.microsoft.com/office/drawing/2014/main" id="{B4324382-5D71-4FC1-A1E9-84064330C142}"/>
                </a:ext>
              </a:extLst>
            </p:cNvPr>
            <p:cNvSpPr/>
            <p:nvPr/>
          </p:nvSpPr>
          <p:spPr>
            <a:xfrm>
              <a:off x="1568742" y="4731391"/>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24" name="Straight Connector 23">
              <a:extLst>
                <a:ext uri="{FF2B5EF4-FFF2-40B4-BE49-F238E27FC236}">
                  <a16:creationId xmlns:a16="http://schemas.microsoft.com/office/drawing/2014/main" id="{D33C38C2-AB63-47BE-9B1F-18138A2E8910}"/>
                </a:ext>
              </a:extLst>
            </p:cNvPr>
            <p:cNvCxnSpPr>
              <a:cxnSpLocks/>
            </p:cNvCxnSpPr>
            <p:nvPr/>
          </p:nvCxnSpPr>
          <p:spPr>
            <a:xfrm>
              <a:off x="1258349" y="4478320"/>
              <a:ext cx="0" cy="132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43AFD2-5BCB-46F1-902D-E4CD360B4742}"/>
                </a:ext>
              </a:extLst>
            </p:cNvPr>
            <p:cNvCxnSpPr>
              <a:endCxn id="23" idx="1"/>
            </p:cNvCxnSpPr>
            <p:nvPr/>
          </p:nvCxnSpPr>
          <p:spPr>
            <a:xfrm>
              <a:off x="1266738" y="4798503"/>
              <a:ext cx="302004" cy="4195"/>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543D164-6DE1-404E-B2C8-8989E8872B89}"/>
                </a:ext>
              </a:extLst>
            </p:cNvPr>
            <p:cNvSpPr/>
            <p:nvPr/>
          </p:nvSpPr>
          <p:spPr>
            <a:xfrm>
              <a:off x="1560353" y="4984462"/>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27" name="Straight Connector 26">
              <a:extLst>
                <a:ext uri="{FF2B5EF4-FFF2-40B4-BE49-F238E27FC236}">
                  <a16:creationId xmlns:a16="http://schemas.microsoft.com/office/drawing/2014/main" id="{5D69D5F7-C786-464D-BE2E-EEA822B45CA9}"/>
                </a:ext>
              </a:extLst>
            </p:cNvPr>
            <p:cNvCxnSpPr>
              <a:endCxn id="26" idx="1"/>
            </p:cNvCxnSpPr>
            <p:nvPr/>
          </p:nvCxnSpPr>
          <p:spPr>
            <a:xfrm>
              <a:off x="1258349" y="5051574"/>
              <a:ext cx="302004" cy="4195"/>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B1400C5-29A9-41AE-89B7-F37AFC86B3E1}"/>
                </a:ext>
              </a:extLst>
            </p:cNvPr>
            <p:cNvSpPr/>
            <p:nvPr/>
          </p:nvSpPr>
          <p:spPr>
            <a:xfrm>
              <a:off x="1982598" y="5237532"/>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29" name="Straight Connector 28">
              <a:extLst>
                <a:ext uri="{FF2B5EF4-FFF2-40B4-BE49-F238E27FC236}">
                  <a16:creationId xmlns:a16="http://schemas.microsoft.com/office/drawing/2014/main" id="{8A9A3DAB-389F-456E-A85A-F7ABBD34CB52}"/>
                </a:ext>
              </a:extLst>
            </p:cNvPr>
            <p:cNvCxnSpPr>
              <a:cxnSpLocks/>
              <a:endCxn id="28" idx="1"/>
            </p:cNvCxnSpPr>
            <p:nvPr/>
          </p:nvCxnSpPr>
          <p:spPr>
            <a:xfrm>
              <a:off x="1460384" y="5297639"/>
              <a:ext cx="522214" cy="11200"/>
            </a:xfrm>
            <a:prstGeom prst="line">
              <a:avLst/>
            </a:prstGeom>
          </p:spPr>
          <p:style>
            <a:lnRef idx="1">
              <a:schemeClr val="accent1"/>
            </a:lnRef>
            <a:fillRef idx="3">
              <a:schemeClr val="accent1"/>
            </a:fillRef>
            <a:effectRef idx="2">
              <a:schemeClr val="accent1"/>
            </a:effectRef>
            <a:fontRef idx="minor">
              <a:schemeClr val="lt1"/>
            </a:fontRef>
          </p:style>
        </p:cxnSp>
        <p:sp>
          <p:nvSpPr>
            <p:cNvPr id="30" name="Rectangle 29">
              <a:extLst>
                <a:ext uri="{FF2B5EF4-FFF2-40B4-BE49-F238E27FC236}">
                  <a16:creationId xmlns:a16="http://schemas.microsoft.com/office/drawing/2014/main" id="{FCA4F5EF-5BE5-4034-8362-098BD29DA5F0}"/>
                </a:ext>
              </a:extLst>
            </p:cNvPr>
            <p:cNvSpPr/>
            <p:nvPr/>
          </p:nvSpPr>
          <p:spPr>
            <a:xfrm>
              <a:off x="1982598" y="5483598"/>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31" name="Straight Connector 30">
              <a:extLst>
                <a:ext uri="{FF2B5EF4-FFF2-40B4-BE49-F238E27FC236}">
                  <a16:creationId xmlns:a16="http://schemas.microsoft.com/office/drawing/2014/main" id="{000A8248-505F-42DD-B06C-1678128D804C}"/>
                </a:ext>
              </a:extLst>
            </p:cNvPr>
            <p:cNvCxnSpPr>
              <a:cxnSpLocks/>
              <a:endCxn id="30" idx="1"/>
            </p:cNvCxnSpPr>
            <p:nvPr/>
          </p:nvCxnSpPr>
          <p:spPr>
            <a:xfrm>
              <a:off x="1460384" y="5550709"/>
              <a:ext cx="522214" cy="4196"/>
            </a:xfrm>
            <a:prstGeom prst="line">
              <a:avLst/>
            </a:prstGeom>
          </p:spPr>
          <p:style>
            <a:lnRef idx="1">
              <a:schemeClr val="accent1"/>
            </a:lnRef>
            <a:fillRef idx="3">
              <a:schemeClr val="accent1"/>
            </a:fillRef>
            <a:effectRef idx="2">
              <a:schemeClr val="accent1"/>
            </a:effectRef>
            <a:fontRef idx="minor">
              <a:schemeClr val="lt1"/>
            </a:fontRef>
          </p:style>
        </p:cxnSp>
        <p:sp>
          <p:nvSpPr>
            <p:cNvPr id="32" name="Rectangle 31">
              <a:extLst>
                <a:ext uri="{FF2B5EF4-FFF2-40B4-BE49-F238E27FC236}">
                  <a16:creationId xmlns:a16="http://schemas.microsoft.com/office/drawing/2014/main" id="{7ACC2C2B-166E-416B-9653-B25E4375CAAF}"/>
                </a:ext>
              </a:extLst>
            </p:cNvPr>
            <p:cNvSpPr/>
            <p:nvPr/>
          </p:nvSpPr>
          <p:spPr>
            <a:xfrm>
              <a:off x="1568742" y="5739480"/>
              <a:ext cx="276837" cy="142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19" dirty="0"/>
            </a:p>
          </p:txBody>
        </p:sp>
        <p:cxnSp>
          <p:nvCxnSpPr>
            <p:cNvPr id="33" name="Straight Connector 32">
              <a:extLst>
                <a:ext uri="{FF2B5EF4-FFF2-40B4-BE49-F238E27FC236}">
                  <a16:creationId xmlns:a16="http://schemas.microsoft.com/office/drawing/2014/main" id="{632E99AC-6E0D-4F93-B4D4-8488441DE582}"/>
                </a:ext>
              </a:extLst>
            </p:cNvPr>
            <p:cNvCxnSpPr>
              <a:endCxn id="32" idx="1"/>
            </p:cNvCxnSpPr>
            <p:nvPr/>
          </p:nvCxnSpPr>
          <p:spPr>
            <a:xfrm>
              <a:off x="1266738" y="5806592"/>
              <a:ext cx="302004" cy="4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6774E4E-42F4-49A0-A0C5-B1BFBDE1F3B2}"/>
                </a:ext>
              </a:extLst>
            </p:cNvPr>
            <p:cNvCxnSpPr/>
            <p:nvPr/>
          </p:nvCxnSpPr>
          <p:spPr>
            <a:xfrm>
              <a:off x="1468773" y="5051574"/>
              <a:ext cx="0" cy="499135"/>
            </a:xfrm>
            <a:prstGeom prst="line">
              <a:avLst/>
            </a:prstGeom>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14999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21058"/>
            <a:ext cx="4010794" cy="384572"/>
          </a:xfrm>
        </p:spPr>
        <p:txBody>
          <a:bodyPr/>
          <a:lstStyle/>
          <a:p>
            <a:r>
              <a:rPr lang="en-US" dirty="0"/>
              <a:t>Actors Use Messages</a:t>
            </a:r>
          </a:p>
        </p:txBody>
      </p:sp>
      <p:sp>
        <p:nvSpPr>
          <p:cNvPr id="4" name="TextBox 3">
            <a:extLst>
              <a:ext uri="{FF2B5EF4-FFF2-40B4-BE49-F238E27FC236}">
                <a16:creationId xmlns:a16="http://schemas.microsoft.com/office/drawing/2014/main" id="{224F39AB-318F-425B-8C1D-D73AD8B52CD7}"/>
              </a:ext>
            </a:extLst>
          </p:cNvPr>
          <p:cNvSpPr txBox="1"/>
          <p:nvPr/>
        </p:nvSpPr>
        <p:spPr>
          <a:xfrm>
            <a:off x="4119960" y="1652194"/>
            <a:ext cx="4800598" cy="2677656"/>
          </a:xfrm>
          <a:prstGeom prst="rect">
            <a:avLst/>
          </a:prstGeom>
          <a:noFill/>
        </p:spPr>
        <p:txBody>
          <a:bodyPr wrap="square" rtlCol="0">
            <a:spAutoFit/>
          </a:bodyPr>
          <a:lstStyle/>
          <a:p>
            <a:r>
              <a:rPr lang="en-US" sz="2100" dirty="0"/>
              <a:t>Messages are:</a:t>
            </a:r>
          </a:p>
          <a:p>
            <a:pPr marL="214313" indent="-214313">
              <a:buFont typeface="Arial" panose="020B0604020202020204" pitchFamily="34" charset="0"/>
              <a:buChar char="•"/>
            </a:pPr>
            <a:r>
              <a:rPr lang="en-US" sz="2100" dirty="0"/>
              <a:t>A Class</a:t>
            </a:r>
          </a:p>
          <a:p>
            <a:pPr marL="214313" indent="-214313">
              <a:buFont typeface="Arial" panose="020B0604020202020204" pitchFamily="34" charset="0"/>
              <a:buChar char="•"/>
            </a:pPr>
            <a:r>
              <a:rPr lang="en-US" sz="2100" dirty="0"/>
              <a:t>Transported from Sender to Receiver</a:t>
            </a:r>
          </a:p>
          <a:p>
            <a:pPr marL="214313" indent="-214313">
              <a:buFont typeface="Arial" panose="020B0604020202020204" pitchFamily="34" charset="0"/>
              <a:buChar char="•"/>
            </a:pPr>
            <a:r>
              <a:rPr lang="en-US" sz="2100" dirty="0"/>
              <a:t>Events and data as one</a:t>
            </a:r>
          </a:p>
          <a:p>
            <a:endParaRPr lang="en-US" sz="2100" dirty="0"/>
          </a:p>
          <a:p>
            <a:r>
              <a:rPr lang="en-US" sz="2100" dirty="0"/>
              <a:t>How to route messages?</a:t>
            </a:r>
          </a:p>
          <a:p>
            <a:endParaRPr lang="en-US" sz="2100" dirty="0"/>
          </a:p>
          <a:p>
            <a:r>
              <a:rPr lang="en-US" sz="2100" dirty="0"/>
              <a:t>MVA uses a Mediator</a:t>
            </a:r>
          </a:p>
        </p:txBody>
      </p:sp>
      <p:pic>
        <p:nvPicPr>
          <p:cNvPr id="2050" name="Picture 2" descr="Related image">
            <a:extLst>
              <a:ext uri="{FF2B5EF4-FFF2-40B4-BE49-F238E27FC236}">
                <a16:creationId xmlns:a16="http://schemas.microsoft.com/office/drawing/2014/main" id="{0FB8EB7E-8652-44D3-AE84-7CFDE9023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24" y="2976271"/>
            <a:ext cx="1977141" cy="20139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CD9C785-C8B7-462C-AAB5-D4FE2E4769C2}"/>
              </a:ext>
            </a:extLst>
          </p:cNvPr>
          <p:cNvSpPr/>
          <p:nvPr/>
        </p:nvSpPr>
        <p:spPr>
          <a:xfrm>
            <a:off x="447675" y="2193461"/>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A</a:t>
            </a:r>
          </a:p>
        </p:txBody>
      </p:sp>
      <p:sp>
        <p:nvSpPr>
          <p:cNvPr id="7" name="Rectangle: Rounded Corners 6">
            <a:extLst>
              <a:ext uri="{FF2B5EF4-FFF2-40B4-BE49-F238E27FC236}">
                <a16:creationId xmlns:a16="http://schemas.microsoft.com/office/drawing/2014/main" id="{23642963-FC9F-460A-8637-294ED1CD8998}"/>
              </a:ext>
            </a:extLst>
          </p:cNvPr>
          <p:cNvSpPr/>
          <p:nvPr/>
        </p:nvSpPr>
        <p:spPr>
          <a:xfrm>
            <a:off x="2428213" y="2202912"/>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B</a:t>
            </a:r>
          </a:p>
        </p:txBody>
      </p:sp>
      <p:sp>
        <p:nvSpPr>
          <p:cNvPr id="9" name="Rectangle: Rounded Corners 8">
            <a:extLst>
              <a:ext uri="{FF2B5EF4-FFF2-40B4-BE49-F238E27FC236}">
                <a16:creationId xmlns:a16="http://schemas.microsoft.com/office/drawing/2014/main" id="{091765B5-4925-4463-BA91-54ADC70C4C7C}"/>
              </a:ext>
            </a:extLst>
          </p:cNvPr>
          <p:cNvSpPr/>
          <p:nvPr/>
        </p:nvSpPr>
        <p:spPr>
          <a:xfrm>
            <a:off x="1432832" y="1281113"/>
            <a:ext cx="942975" cy="523875"/>
          </a:xfrm>
          <a:prstGeom prst="round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19" dirty="0">
                <a:ln w="0"/>
                <a:solidFill>
                  <a:schemeClr val="tx1"/>
                </a:solidFill>
                <a:effectLst>
                  <a:outerShdw blurRad="38100" dist="19050" dir="2700000" algn="tl" rotWithShape="0">
                    <a:schemeClr val="dk1">
                      <a:alpha val="40000"/>
                    </a:schemeClr>
                  </a:outerShdw>
                </a:effectLst>
              </a:rPr>
              <a:t>A Message</a:t>
            </a:r>
          </a:p>
        </p:txBody>
      </p:sp>
      <p:sp>
        <p:nvSpPr>
          <p:cNvPr id="10" name="Freeform: Shape 9">
            <a:extLst>
              <a:ext uri="{FF2B5EF4-FFF2-40B4-BE49-F238E27FC236}">
                <a16:creationId xmlns:a16="http://schemas.microsoft.com/office/drawing/2014/main" id="{1E20DF71-0C14-4246-BD45-DB579F0CB3AD}"/>
              </a:ext>
            </a:extLst>
          </p:cNvPr>
          <p:cNvSpPr/>
          <p:nvPr/>
        </p:nvSpPr>
        <p:spPr>
          <a:xfrm>
            <a:off x="2375807" y="1492084"/>
            <a:ext cx="568752" cy="736136"/>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
        <p:nvSpPr>
          <p:cNvPr id="11" name="Freeform: Shape 10">
            <a:extLst>
              <a:ext uri="{FF2B5EF4-FFF2-40B4-BE49-F238E27FC236}">
                <a16:creationId xmlns:a16="http://schemas.microsoft.com/office/drawing/2014/main" id="{B45C5062-EC45-4C1F-8211-376850996CBB}"/>
              </a:ext>
            </a:extLst>
          </p:cNvPr>
          <p:cNvSpPr/>
          <p:nvPr/>
        </p:nvSpPr>
        <p:spPr>
          <a:xfrm rot="16200000">
            <a:off x="747203" y="1553396"/>
            <a:ext cx="730281" cy="568752"/>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Tree>
    <p:extLst>
      <p:ext uri="{BB962C8B-B14F-4D97-AF65-F5344CB8AC3E}">
        <p14:creationId xmlns:p14="http://schemas.microsoft.com/office/powerpoint/2010/main" val="16214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2566604" y="330996"/>
            <a:ext cx="4010794" cy="384572"/>
          </a:xfrm>
        </p:spPr>
        <p:txBody>
          <a:bodyPr/>
          <a:lstStyle/>
          <a:p>
            <a:r>
              <a:rPr lang="en-US" dirty="0"/>
              <a:t>Mediator Pattern</a:t>
            </a:r>
          </a:p>
        </p:txBody>
      </p:sp>
      <p:sp>
        <p:nvSpPr>
          <p:cNvPr id="7" name="TextBox 6">
            <a:extLst>
              <a:ext uri="{FF2B5EF4-FFF2-40B4-BE49-F238E27FC236}">
                <a16:creationId xmlns:a16="http://schemas.microsoft.com/office/drawing/2014/main" id="{85836E84-7994-436F-8702-8F7EC676E4A9}"/>
              </a:ext>
            </a:extLst>
          </p:cNvPr>
          <p:cNvSpPr txBox="1"/>
          <p:nvPr/>
        </p:nvSpPr>
        <p:spPr>
          <a:xfrm>
            <a:off x="247307" y="2342656"/>
            <a:ext cx="997389" cy="218393"/>
          </a:xfrm>
          <a:prstGeom prst="rect">
            <a:avLst/>
          </a:prstGeom>
          <a:noFill/>
        </p:spPr>
        <p:txBody>
          <a:bodyPr wrap="none" rtlCol="0">
            <a:spAutoFit/>
          </a:bodyPr>
          <a:lstStyle/>
          <a:p>
            <a:r>
              <a:rPr lang="en-US" sz="819" dirty="0"/>
              <a:t>Registers to send</a:t>
            </a:r>
          </a:p>
        </p:txBody>
      </p:sp>
      <p:sp>
        <p:nvSpPr>
          <p:cNvPr id="8" name="TextBox 7">
            <a:extLst>
              <a:ext uri="{FF2B5EF4-FFF2-40B4-BE49-F238E27FC236}">
                <a16:creationId xmlns:a16="http://schemas.microsoft.com/office/drawing/2014/main" id="{A2DE65EC-5843-47D2-B473-C20FBDF806C5}"/>
              </a:ext>
            </a:extLst>
          </p:cNvPr>
          <p:cNvSpPr txBox="1"/>
          <p:nvPr/>
        </p:nvSpPr>
        <p:spPr>
          <a:xfrm>
            <a:off x="3043583" y="2342657"/>
            <a:ext cx="1079142" cy="218393"/>
          </a:xfrm>
          <a:prstGeom prst="rect">
            <a:avLst/>
          </a:prstGeom>
          <a:noFill/>
        </p:spPr>
        <p:txBody>
          <a:bodyPr wrap="none" rtlCol="0">
            <a:spAutoFit/>
          </a:bodyPr>
          <a:lstStyle/>
          <a:p>
            <a:r>
              <a:rPr lang="en-US" sz="819" dirty="0"/>
              <a:t>Requests message</a:t>
            </a:r>
          </a:p>
        </p:txBody>
      </p:sp>
      <p:sp>
        <p:nvSpPr>
          <p:cNvPr id="9" name="TextBox 8">
            <a:extLst>
              <a:ext uri="{FF2B5EF4-FFF2-40B4-BE49-F238E27FC236}">
                <a16:creationId xmlns:a16="http://schemas.microsoft.com/office/drawing/2014/main" id="{44420CB9-6D0D-4B2D-A99D-2143504F366F}"/>
              </a:ext>
            </a:extLst>
          </p:cNvPr>
          <p:cNvSpPr txBox="1"/>
          <p:nvPr/>
        </p:nvSpPr>
        <p:spPr>
          <a:xfrm>
            <a:off x="5208509" y="2342657"/>
            <a:ext cx="529312" cy="218393"/>
          </a:xfrm>
          <a:prstGeom prst="rect">
            <a:avLst/>
          </a:prstGeom>
          <a:noFill/>
        </p:spPr>
        <p:txBody>
          <a:bodyPr wrap="none" rtlCol="0">
            <a:spAutoFit/>
          </a:bodyPr>
          <a:lstStyle/>
          <a:p>
            <a:r>
              <a:rPr lang="en-US" sz="819" dirty="0"/>
              <a:t>Publish</a:t>
            </a:r>
          </a:p>
        </p:txBody>
      </p:sp>
      <p:sp>
        <p:nvSpPr>
          <p:cNvPr id="10" name="TextBox 9">
            <a:extLst>
              <a:ext uri="{FF2B5EF4-FFF2-40B4-BE49-F238E27FC236}">
                <a16:creationId xmlns:a16="http://schemas.microsoft.com/office/drawing/2014/main" id="{552412B6-1A7B-4A90-8769-4B8C55657BA1}"/>
              </a:ext>
            </a:extLst>
          </p:cNvPr>
          <p:cNvSpPr txBox="1"/>
          <p:nvPr/>
        </p:nvSpPr>
        <p:spPr>
          <a:xfrm>
            <a:off x="7668607" y="2378567"/>
            <a:ext cx="615874" cy="218393"/>
          </a:xfrm>
          <a:prstGeom prst="rect">
            <a:avLst/>
          </a:prstGeom>
          <a:noFill/>
        </p:spPr>
        <p:txBody>
          <a:bodyPr wrap="none" rtlCol="0">
            <a:spAutoFit/>
          </a:bodyPr>
          <a:lstStyle/>
          <a:p>
            <a:r>
              <a:rPr lang="en-US" sz="819" dirty="0"/>
              <a:t>Receives</a:t>
            </a:r>
          </a:p>
        </p:txBody>
      </p:sp>
      <p:sp>
        <p:nvSpPr>
          <p:cNvPr id="11" name="Rectangle: Rounded Corners 10">
            <a:extLst>
              <a:ext uri="{FF2B5EF4-FFF2-40B4-BE49-F238E27FC236}">
                <a16:creationId xmlns:a16="http://schemas.microsoft.com/office/drawing/2014/main" id="{E946F420-3A17-4F98-92C5-4EED9A15D47E}"/>
              </a:ext>
            </a:extLst>
          </p:cNvPr>
          <p:cNvSpPr/>
          <p:nvPr/>
        </p:nvSpPr>
        <p:spPr>
          <a:xfrm>
            <a:off x="774220" y="3114702"/>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A</a:t>
            </a:r>
          </a:p>
        </p:txBody>
      </p:sp>
      <p:sp>
        <p:nvSpPr>
          <p:cNvPr id="12" name="Rectangle: Rounded Corners 11">
            <a:extLst>
              <a:ext uri="{FF2B5EF4-FFF2-40B4-BE49-F238E27FC236}">
                <a16:creationId xmlns:a16="http://schemas.microsoft.com/office/drawing/2014/main" id="{8AA18E0C-87F6-4A7D-AF95-C25E11BB6AF1}"/>
              </a:ext>
            </a:extLst>
          </p:cNvPr>
          <p:cNvSpPr/>
          <p:nvPr/>
        </p:nvSpPr>
        <p:spPr>
          <a:xfrm>
            <a:off x="2754758" y="3124154"/>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B</a:t>
            </a:r>
          </a:p>
        </p:txBody>
      </p:sp>
      <p:sp>
        <p:nvSpPr>
          <p:cNvPr id="14" name="Rectangle: Rounded Corners 13">
            <a:extLst>
              <a:ext uri="{FF2B5EF4-FFF2-40B4-BE49-F238E27FC236}">
                <a16:creationId xmlns:a16="http://schemas.microsoft.com/office/drawing/2014/main" id="{D04F7F65-9724-43F7-B37A-348BE82F6045}"/>
              </a:ext>
            </a:extLst>
          </p:cNvPr>
          <p:cNvSpPr/>
          <p:nvPr/>
        </p:nvSpPr>
        <p:spPr>
          <a:xfrm>
            <a:off x="1759377" y="2202354"/>
            <a:ext cx="942975" cy="523875"/>
          </a:xfrm>
          <a:prstGeom prst="round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19" dirty="0">
                <a:ln w="0"/>
                <a:solidFill>
                  <a:schemeClr val="tx1"/>
                </a:solidFill>
                <a:effectLst>
                  <a:outerShdw blurRad="38100" dist="19050" dir="2700000" algn="tl" rotWithShape="0">
                    <a:schemeClr val="dk1">
                      <a:alpha val="40000"/>
                    </a:schemeClr>
                  </a:outerShdw>
                </a:effectLst>
              </a:rPr>
              <a:t>Mediator</a:t>
            </a:r>
          </a:p>
        </p:txBody>
      </p:sp>
      <p:sp>
        <p:nvSpPr>
          <p:cNvPr id="15" name="Rectangle: Rounded Corners 14">
            <a:extLst>
              <a:ext uri="{FF2B5EF4-FFF2-40B4-BE49-F238E27FC236}">
                <a16:creationId xmlns:a16="http://schemas.microsoft.com/office/drawing/2014/main" id="{F9C24707-D14E-430F-B16E-36B50F435932}"/>
              </a:ext>
            </a:extLst>
          </p:cNvPr>
          <p:cNvSpPr/>
          <p:nvPr/>
        </p:nvSpPr>
        <p:spPr>
          <a:xfrm>
            <a:off x="5309744" y="3124154"/>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A</a:t>
            </a:r>
          </a:p>
        </p:txBody>
      </p:sp>
      <p:sp>
        <p:nvSpPr>
          <p:cNvPr id="16" name="Rectangle: Rounded Corners 15">
            <a:extLst>
              <a:ext uri="{FF2B5EF4-FFF2-40B4-BE49-F238E27FC236}">
                <a16:creationId xmlns:a16="http://schemas.microsoft.com/office/drawing/2014/main" id="{D9AE3585-4F07-42D2-9A8F-F450FC9365DE}"/>
              </a:ext>
            </a:extLst>
          </p:cNvPr>
          <p:cNvSpPr/>
          <p:nvPr/>
        </p:nvSpPr>
        <p:spPr>
          <a:xfrm>
            <a:off x="7290282" y="3133605"/>
            <a:ext cx="942975"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19" dirty="0"/>
              <a:t>Actor B</a:t>
            </a:r>
          </a:p>
        </p:txBody>
      </p:sp>
      <p:sp>
        <p:nvSpPr>
          <p:cNvPr id="18" name="Rectangle: Rounded Corners 17">
            <a:extLst>
              <a:ext uri="{FF2B5EF4-FFF2-40B4-BE49-F238E27FC236}">
                <a16:creationId xmlns:a16="http://schemas.microsoft.com/office/drawing/2014/main" id="{90D7ACCA-0287-48D4-B875-7A4759CE7E5F}"/>
              </a:ext>
            </a:extLst>
          </p:cNvPr>
          <p:cNvSpPr/>
          <p:nvPr/>
        </p:nvSpPr>
        <p:spPr>
          <a:xfrm>
            <a:off x="6294902" y="2211806"/>
            <a:ext cx="942975" cy="523875"/>
          </a:xfrm>
          <a:prstGeom prst="round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19" dirty="0">
                <a:ln w="0"/>
                <a:solidFill>
                  <a:schemeClr val="tx1"/>
                </a:solidFill>
                <a:effectLst>
                  <a:outerShdw blurRad="38100" dist="19050" dir="2700000" algn="tl" rotWithShape="0">
                    <a:schemeClr val="dk1">
                      <a:alpha val="40000"/>
                    </a:schemeClr>
                  </a:outerShdw>
                </a:effectLst>
              </a:rPr>
              <a:t>Mediator</a:t>
            </a:r>
          </a:p>
        </p:txBody>
      </p:sp>
      <p:sp>
        <p:nvSpPr>
          <p:cNvPr id="22" name="Freeform: Shape 21">
            <a:extLst>
              <a:ext uri="{FF2B5EF4-FFF2-40B4-BE49-F238E27FC236}">
                <a16:creationId xmlns:a16="http://schemas.microsoft.com/office/drawing/2014/main" id="{FB1AFB2C-E678-403F-A726-75CB32987B69}"/>
              </a:ext>
            </a:extLst>
          </p:cNvPr>
          <p:cNvSpPr/>
          <p:nvPr/>
        </p:nvSpPr>
        <p:spPr>
          <a:xfrm rot="16200000">
            <a:off x="1109861" y="2459331"/>
            <a:ext cx="730281" cy="568752"/>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
        <p:nvSpPr>
          <p:cNvPr id="23" name="Freeform: Shape 22">
            <a:extLst>
              <a:ext uri="{FF2B5EF4-FFF2-40B4-BE49-F238E27FC236}">
                <a16:creationId xmlns:a16="http://schemas.microsoft.com/office/drawing/2014/main" id="{F6BFC3C0-4EF9-41E1-A7A6-D6704340A0BC}"/>
              </a:ext>
            </a:extLst>
          </p:cNvPr>
          <p:cNvSpPr/>
          <p:nvPr/>
        </p:nvSpPr>
        <p:spPr>
          <a:xfrm>
            <a:off x="7237877" y="2397471"/>
            <a:ext cx="568752" cy="736136"/>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
        <p:nvSpPr>
          <p:cNvPr id="24" name="Freeform: Shape 23">
            <a:extLst>
              <a:ext uri="{FF2B5EF4-FFF2-40B4-BE49-F238E27FC236}">
                <a16:creationId xmlns:a16="http://schemas.microsoft.com/office/drawing/2014/main" id="{30AAF702-DC5F-4E4E-BDFD-434AD83E6B5F}"/>
              </a:ext>
            </a:extLst>
          </p:cNvPr>
          <p:cNvSpPr/>
          <p:nvPr/>
        </p:nvSpPr>
        <p:spPr>
          <a:xfrm rot="16200000">
            <a:off x="5645385" y="2478234"/>
            <a:ext cx="730281" cy="568752"/>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
        <p:nvSpPr>
          <p:cNvPr id="25" name="Multiplication Sign 24">
            <a:extLst>
              <a:ext uri="{FF2B5EF4-FFF2-40B4-BE49-F238E27FC236}">
                <a16:creationId xmlns:a16="http://schemas.microsoft.com/office/drawing/2014/main" id="{21A30875-C041-4388-80EB-1962D3AD6D7C}"/>
              </a:ext>
            </a:extLst>
          </p:cNvPr>
          <p:cNvSpPr/>
          <p:nvPr/>
        </p:nvSpPr>
        <p:spPr>
          <a:xfrm>
            <a:off x="359656" y="2047536"/>
            <a:ext cx="958559" cy="852414"/>
          </a:xfrm>
          <a:prstGeom prst="mathMultiply">
            <a:avLst/>
          </a:prstGeom>
          <a:solidFill>
            <a:schemeClr val="accent2"/>
          </a:solidFill>
          <a:ln>
            <a:solidFill>
              <a:srgbClr val="C000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819" dirty="0"/>
          </a:p>
        </p:txBody>
      </p:sp>
      <p:sp>
        <p:nvSpPr>
          <p:cNvPr id="19" name="Freeform: Shape 18">
            <a:extLst>
              <a:ext uri="{FF2B5EF4-FFF2-40B4-BE49-F238E27FC236}">
                <a16:creationId xmlns:a16="http://schemas.microsoft.com/office/drawing/2014/main" id="{9F2F8D62-7E6B-4CD0-BA47-754155DA8E74}"/>
              </a:ext>
            </a:extLst>
          </p:cNvPr>
          <p:cNvSpPr/>
          <p:nvPr/>
        </p:nvSpPr>
        <p:spPr>
          <a:xfrm rot="5400000" flipH="1">
            <a:off x="2631802" y="2463752"/>
            <a:ext cx="730281" cy="568752"/>
          </a:xfrm>
          <a:custGeom>
            <a:avLst/>
            <a:gdLst>
              <a:gd name="connsiteX0" fmla="*/ 0 w 1456655"/>
              <a:gd name="connsiteY0" fmla="*/ 0 h 981514"/>
              <a:gd name="connsiteX1" fmla="*/ 54995 w 1456655"/>
              <a:gd name="connsiteY1" fmla="*/ 0 h 981514"/>
              <a:gd name="connsiteX2" fmla="*/ 1260482 w 1456655"/>
              <a:gd name="connsiteY2" fmla="*/ 580084 h 981514"/>
              <a:gd name="connsiteX3" fmla="*/ 1333966 w 1456655"/>
              <a:gd name="connsiteY3" fmla="*/ 736136 h 981514"/>
              <a:gd name="connsiteX4" fmla="*/ 1456655 w 1456655"/>
              <a:gd name="connsiteY4" fmla="*/ 736136 h 981514"/>
              <a:gd name="connsiteX5" fmla="*/ 1253222 w 1456655"/>
              <a:gd name="connsiteY5" fmla="*/ 981514 h 981514"/>
              <a:gd name="connsiteX6" fmla="*/ 965898 w 1456655"/>
              <a:gd name="connsiteY6" fmla="*/ 736136 h 981514"/>
              <a:gd name="connsiteX7" fmla="*/ 1088588 w 1456655"/>
              <a:gd name="connsiteY7" fmla="*/ 736136 h 981514"/>
              <a:gd name="connsiteX8" fmla="*/ 1019275 w 1456655"/>
              <a:gd name="connsiteY8" fmla="*/ 588944 h 981514"/>
              <a:gd name="connsiteX9" fmla="*/ 988465 w 1456655"/>
              <a:gd name="connsiteY9" fmla="*/ 544174 h 981514"/>
              <a:gd name="connsiteX10" fmla="*/ 921750 w 1456655"/>
              <a:gd name="connsiteY10" fmla="*/ 454235 h 981514"/>
              <a:gd name="connsiteX11" fmla="*/ 876278 w 1456655"/>
              <a:gd name="connsiteY11" fmla="*/ 406626 h 981514"/>
              <a:gd name="connsiteX12" fmla="*/ 798668 w 1456655"/>
              <a:gd name="connsiteY12" fmla="*/ 333586 h 981514"/>
              <a:gd name="connsiteX13" fmla="*/ 742518 w 1456655"/>
              <a:gd name="connsiteY13" fmla="*/ 289686 h 981514"/>
              <a:gd name="connsiteX14" fmla="*/ 652366 w 1456655"/>
              <a:gd name="connsiteY14" fmla="*/ 228527 h 981514"/>
              <a:gd name="connsiteX15" fmla="*/ 588628 w 1456655"/>
              <a:gd name="connsiteY15" fmla="*/ 191070 h 981514"/>
              <a:gd name="connsiteX16" fmla="*/ 484279 w 1456655"/>
              <a:gd name="connsiteY16" fmla="*/ 140472 h 981514"/>
              <a:gd name="connsiteX17" fmla="*/ 417020 w 1456655"/>
              <a:gd name="connsiteY17" fmla="*/ 111352 h 981514"/>
              <a:gd name="connsiteX18" fmla="*/ 292035 w 1456655"/>
              <a:gd name="connsiteY18" fmla="*/ 70362 h 981514"/>
              <a:gd name="connsiteX19" fmla="*/ 230342 w 1456655"/>
              <a:gd name="connsiteY19" fmla="*/ 51784 h 981514"/>
              <a:gd name="connsiteX20" fmla="*/ 31336 w 1456655"/>
              <a:gd name="connsiteY20" fmla="*/ 13857 h 981514"/>
              <a:gd name="connsiteX21" fmla="*/ 31333 w 1456655"/>
              <a:gd name="connsiteY21" fmla="*/ 13857 h 981514"/>
              <a:gd name="connsiteX22" fmla="*/ 0 w 1456655"/>
              <a:gd name="connsiteY22" fmla="*/ 11898 h 98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6655" h="981514">
                <a:moveTo>
                  <a:pt x="0" y="0"/>
                </a:moveTo>
                <a:lnTo>
                  <a:pt x="54995" y="0"/>
                </a:lnTo>
                <a:cubicBezTo>
                  <a:pt x="582039" y="0"/>
                  <a:pt x="1050678" y="231815"/>
                  <a:pt x="1260482" y="580084"/>
                </a:cubicBezTo>
                <a:cubicBezTo>
                  <a:pt x="1290454" y="629837"/>
                  <a:pt x="1315143" y="681967"/>
                  <a:pt x="1333966" y="736136"/>
                </a:cubicBezTo>
                <a:lnTo>
                  <a:pt x="1456655" y="736136"/>
                </a:lnTo>
                <a:lnTo>
                  <a:pt x="1253222" y="981514"/>
                </a:lnTo>
                <a:lnTo>
                  <a:pt x="965898" y="736136"/>
                </a:lnTo>
                <a:lnTo>
                  <a:pt x="1088588" y="736136"/>
                </a:lnTo>
                <a:lnTo>
                  <a:pt x="1019275" y="588944"/>
                </a:lnTo>
                <a:lnTo>
                  <a:pt x="988465" y="544174"/>
                </a:lnTo>
                <a:lnTo>
                  <a:pt x="921750" y="454235"/>
                </a:lnTo>
                <a:lnTo>
                  <a:pt x="876278" y="406626"/>
                </a:lnTo>
                <a:lnTo>
                  <a:pt x="798668" y="333586"/>
                </a:lnTo>
                <a:lnTo>
                  <a:pt x="742518" y="289686"/>
                </a:lnTo>
                <a:lnTo>
                  <a:pt x="652366" y="228527"/>
                </a:lnTo>
                <a:lnTo>
                  <a:pt x="588628" y="191070"/>
                </a:lnTo>
                <a:lnTo>
                  <a:pt x="484279" y="140472"/>
                </a:lnTo>
                <a:lnTo>
                  <a:pt x="417020" y="111352"/>
                </a:lnTo>
                <a:lnTo>
                  <a:pt x="292035" y="70362"/>
                </a:lnTo>
                <a:lnTo>
                  <a:pt x="230342" y="51784"/>
                </a:lnTo>
                <a:lnTo>
                  <a:pt x="31336" y="13857"/>
                </a:lnTo>
                <a:lnTo>
                  <a:pt x="31333" y="13857"/>
                </a:lnTo>
                <a:lnTo>
                  <a:pt x="0" y="11898"/>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solidFill>
                <a:schemeClr val="tx1"/>
              </a:solidFill>
            </a:endParaRPr>
          </a:p>
        </p:txBody>
      </p:sp>
    </p:spTree>
    <p:extLst>
      <p:ext uri="{BB962C8B-B14F-4D97-AF65-F5344CB8AC3E}">
        <p14:creationId xmlns:p14="http://schemas.microsoft.com/office/powerpoint/2010/main" val="35061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4" grpId="0" animBg="1"/>
      <p:bldP spid="15" grpId="0" animBg="1"/>
      <p:bldP spid="16" grpId="0" animBg="1"/>
      <p:bldP spid="18" grpId="0" animBg="1"/>
      <p:bldP spid="22" grpId="0" animBg="1"/>
      <p:bldP spid="23" grpId="0" animBg="1"/>
      <p:bldP spid="24" grpId="0" animBg="1"/>
      <p:bldP spid="2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AE55-2215-4FE7-9498-4D6264201C34}"/>
              </a:ext>
            </a:extLst>
          </p:cNvPr>
          <p:cNvSpPr>
            <a:spLocks noGrp="1"/>
          </p:cNvSpPr>
          <p:nvPr>
            <p:ph type="title"/>
          </p:nvPr>
        </p:nvSpPr>
        <p:spPr>
          <a:xfrm>
            <a:off x="0" y="311116"/>
            <a:ext cx="9144000" cy="384572"/>
          </a:xfrm>
        </p:spPr>
        <p:txBody>
          <a:bodyPr/>
          <a:lstStyle/>
          <a:p>
            <a:r>
              <a:rPr lang="en-US" dirty="0"/>
              <a:t>Models, Views, ViewModels, oh my!</a:t>
            </a:r>
          </a:p>
        </p:txBody>
      </p:sp>
      <p:sp>
        <p:nvSpPr>
          <p:cNvPr id="16" name="TextBox 15">
            <a:extLst>
              <a:ext uri="{FF2B5EF4-FFF2-40B4-BE49-F238E27FC236}">
                <a16:creationId xmlns:a16="http://schemas.microsoft.com/office/drawing/2014/main" id="{D2062C7A-C7A5-4137-A434-A52B35412B3A}"/>
              </a:ext>
            </a:extLst>
          </p:cNvPr>
          <p:cNvSpPr txBox="1"/>
          <p:nvPr/>
        </p:nvSpPr>
        <p:spPr>
          <a:xfrm>
            <a:off x="4818483" y="1238565"/>
            <a:ext cx="4313050" cy="3970318"/>
          </a:xfrm>
          <a:prstGeom prst="rect">
            <a:avLst/>
          </a:prstGeom>
          <a:noFill/>
        </p:spPr>
        <p:txBody>
          <a:bodyPr wrap="square" rtlCol="0">
            <a:spAutoFit/>
          </a:bodyPr>
          <a:lstStyle/>
          <a:p>
            <a:r>
              <a:rPr lang="en-US" sz="2100" dirty="0"/>
              <a:t>The ViewModel is the Root Actor that owns Models and Views</a:t>
            </a:r>
          </a:p>
          <a:p>
            <a:endParaRPr lang="en-US" sz="2100" dirty="0"/>
          </a:p>
          <a:p>
            <a:r>
              <a:rPr lang="en-US" sz="2100" dirty="0"/>
              <a:t>Compositional hierarchy, not inheritance</a:t>
            </a:r>
          </a:p>
          <a:p>
            <a:endParaRPr lang="en-US" sz="2100" dirty="0"/>
          </a:p>
          <a:p>
            <a:r>
              <a:rPr lang="en-US" sz="2100" dirty="0"/>
              <a:t>Views deal with formatting data for display and capturing user events</a:t>
            </a:r>
          </a:p>
          <a:p>
            <a:endParaRPr lang="en-US" sz="2100" dirty="0"/>
          </a:p>
          <a:p>
            <a:r>
              <a:rPr lang="en-US" sz="2100" dirty="0"/>
              <a:t>Models deal with everything else</a:t>
            </a:r>
          </a:p>
          <a:p>
            <a:endParaRPr lang="en-US" sz="2100" dirty="0"/>
          </a:p>
          <a:p>
            <a:r>
              <a:rPr lang="en-US" sz="2100" dirty="0"/>
              <a:t>Views and Models are decoupled</a:t>
            </a:r>
          </a:p>
        </p:txBody>
      </p:sp>
      <p:grpSp>
        <p:nvGrpSpPr>
          <p:cNvPr id="35" name="Group 34">
            <a:extLst>
              <a:ext uri="{FF2B5EF4-FFF2-40B4-BE49-F238E27FC236}">
                <a16:creationId xmlns:a16="http://schemas.microsoft.com/office/drawing/2014/main" id="{210F4E37-41F9-4DAC-9417-14CBFAF62BD0}"/>
              </a:ext>
            </a:extLst>
          </p:cNvPr>
          <p:cNvGrpSpPr/>
          <p:nvPr/>
        </p:nvGrpSpPr>
        <p:grpSpPr>
          <a:xfrm>
            <a:off x="866968" y="3248110"/>
            <a:ext cx="750815" cy="1052830"/>
            <a:chOff x="1258349" y="4478320"/>
            <a:chExt cx="1001086" cy="1403773"/>
          </a:xfrm>
        </p:grpSpPr>
        <p:sp>
          <p:nvSpPr>
            <p:cNvPr id="17" name="Rectangle 16">
              <a:extLst>
                <a:ext uri="{FF2B5EF4-FFF2-40B4-BE49-F238E27FC236}">
                  <a16:creationId xmlns:a16="http://schemas.microsoft.com/office/drawing/2014/main" id="{7D4435D6-0FA2-492F-A125-3C55B35BF3BA}"/>
                </a:ext>
              </a:extLst>
            </p:cNvPr>
            <p:cNvSpPr/>
            <p:nvPr/>
          </p:nvSpPr>
          <p:spPr>
            <a:xfrm>
              <a:off x="1568742" y="4731391"/>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19" name="Straight Connector 18">
              <a:extLst>
                <a:ext uri="{FF2B5EF4-FFF2-40B4-BE49-F238E27FC236}">
                  <a16:creationId xmlns:a16="http://schemas.microsoft.com/office/drawing/2014/main" id="{9C186D16-B14A-422C-B94F-1878CF0B5DAB}"/>
                </a:ext>
              </a:extLst>
            </p:cNvPr>
            <p:cNvCxnSpPr>
              <a:cxnSpLocks/>
            </p:cNvCxnSpPr>
            <p:nvPr/>
          </p:nvCxnSpPr>
          <p:spPr>
            <a:xfrm>
              <a:off x="1258349" y="4478320"/>
              <a:ext cx="0" cy="1328272"/>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B0699167-083A-4CC2-8BB5-61A63C760190}"/>
                </a:ext>
              </a:extLst>
            </p:cNvPr>
            <p:cNvCxnSpPr>
              <a:endCxn id="17" idx="1"/>
            </p:cNvCxnSpPr>
            <p:nvPr/>
          </p:nvCxnSpPr>
          <p:spPr>
            <a:xfrm>
              <a:off x="1266738" y="4798503"/>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2" name="Rectangle 21">
              <a:extLst>
                <a:ext uri="{FF2B5EF4-FFF2-40B4-BE49-F238E27FC236}">
                  <a16:creationId xmlns:a16="http://schemas.microsoft.com/office/drawing/2014/main" id="{7E5C41BD-3B84-4B93-BE8F-D4943D468451}"/>
                </a:ext>
              </a:extLst>
            </p:cNvPr>
            <p:cNvSpPr/>
            <p:nvPr/>
          </p:nvSpPr>
          <p:spPr>
            <a:xfrm>
              <a:off x="1560353" y="4984462"/>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23" name="Straight Connector 22">
              <a:extLst>
                <a:ext uri="{FF2B5EF4-FFF2-40B4-BE49-F238E27FC236}">
                  <a16:creationId xmlns:a16="http://schemas.microsoft.com/office/drawing/2014/main" id="{472922A5-DCC9-42A4-BA9A-C3B22C2C60DB}"/>
                </a:ext>
              </a:extLst>
            </p:cNvPr>
            <p:cNvCxnSpPr>
              <a:endCxn id="22" idx="1"/>
            </p:cNvCxnSpPr>
            <p:nvPr/>
          </p:nvCxnSpPr>
          <p:spPr>
            <a:xfrm>
              <a:off x="1258349" y="5051574"/>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4" name="Rectangle 23">
              <a:extLst>
                <a:ext uri="{FF2B5EF4-FFF2-40B4-BE49-F238E27FC236}">
                  <a16:creationId xmlns:a16="http://schemas.microsoft.com/office/drawing/2014/main" id="{6B25295A-C1E2-459A-ACB2-13FDE16EA8A8}"/>
                </a:ext>
              </a:extLst>
            </p:cNvPr>
            <p:cNvSpPr/>
            <p:nvPr/>
          </p:nvSpPr>
          <p:spPr>
            <a:xfrm>
              <a:off x="1982598" y="5237532"/>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25" name="Straight Connector 24">
              <a:extLst>
                <a:ext uri="{FF2B5EF4-FFF2-40B4-BE49-F238E27FC236}">
                  <a16:creationId xmlns:a16="http://schemas.microsoft.com/office/drawing/2014/main" id="{0BC921FF-D1D1-4918-BBFB-AD2F9B99E909}"/>
                </a:ext>
              </a:extLst>
            </p:cNvPr>
            <p:cNvCxnSpPr>
              <a:cxnSpLocks/>
              <a:endCxn id="24" idx="1"/>
            </p:cNvCxnSpPr>
            <p:nvPr/>
          </p:nvCxnSpPr>
          <p:spPr>
            <a:xfrm>
              <a:off x="1460384" y="5297639"/>
              <a:ext cx="522214" cy="112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6" name="Rectangle 25">
              <a:extLst>
                <a:ext uri="{FF2B5EF4-FFF2-40B4-BE49-F238E27FC236}">
                  <a16:creationId xmlns:a16="http://schemas.microsoft.com/office/drawing/2014/main" id="{36538AD3-27F8-4DEB-984B-E74DDB1F8189}"/>
                </a:ext>
              </a:extLst>
            </p:cNvPr>
            <p:cNvSpPr/>
            <p:nvPr/>
          </p:nvSpPr>
          <p:spPr>
            <a:xfrm>
              <a:off x="1982598" y="5483598"/>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27" name="Straight Connector 26">
              <a:extLst>
                <a:ext uri="{FF2B5EF4-FFF2-40B4-BE49-F238E27FC236}">
                  <a16:creationId xmlns:a16="http://schemas.microsoft.com/office/drawing/2014/main" id="{40F1D289-053A-4EE4-9F8D-4206A0222AD8}"/>
                </a:ext>
              </a:extLst>
            </p:cNvPr>
            <p:cNvCxnSpPr>
              <a:cxnSpLocks/>
              <a:endCxn id="26" idx="1"/>
            </p:cNvCxnSpPr>
            <p:nvPr/>
          </p:nvCxnSpPr>
          <p:spPr>
            <a:xfrm>
              <a:off x="1460384" y="5550709"/>
              <a:ext cx="522214" cy="4196"/>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28" name="Rectangle 27">
              <a:extLst>
                <a:ext uri="{FF2B5EF4-FFF2-40B4-BE49-F238E27FC236}">
                  <a16:creationId xmlns:a16="http://schemas.microsoft.com/office/drawing/2014/main" id="{37D5BAF1-F70A-4E87-A68E-D1EC0A11AB99}"/>
                </a:ext>
              </a:extLst>
            </p:cNvPr>
            <p:cNvSpPr/>
            <p:nvPr/>
          </p:nvSpPr>
          <p:spPr>
            <a:xfrm>
              <a:off x="1568742" y="5739480"/>
              <a:ext cx="276837" cy="142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p>
          </p:txBody>
        </p:sp>
        <p:cxnSp>
          <p:nvCxnSpPr>
            <p:cNvPr id="29" name="Straight Connector 28">
              <a:extLst>
                <a:ext uri="{FF2B5EF4-FFF2-40B4-BE49-F238E27FC236}">
                  <a16:creationId xmlns:a16="http://schemas.microsoft.com/office/drawing/2014/main" id="{2CB477D0-3326-42F7-ACB9-B4FFA292B7E3}"/>
                </a:ext>
              </a:extLst>
            </p:cNvPr>
            <p:cNvCxnSpPr>
              <a:endCxn id="28" idx="1"/>
            </p:cNvCxnSpPr>
            <p:nvPr/>
          </p:nvCxnSpPr>
          <p:spPr>
            <a:xfrm>
              <a:off x="1266738" y="5806592"/>
              <a:ext cx="302004" cy="4195"/>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A263BD54-81AF-4640-A045-AEABC03FFBC1}"/>
                </a:ext>
              </a:extLst>
            </p:cNvPr>
            <p:cNvCxnSpPr/>
            <p:nvPr/>
          </p:nvCxnSpPr>
          <p:spPr>
            <a:xfrm>
              <a:off x="1468773" y="5051574"/>
              <a:ext cx="0" cy="499135"/>
            </a:xfrm>
            <a:prstGeom prst="line">
              <a:avLst/>
            </a:prstGeom>
          </p:spPr>
          <p:style>
            <a:lnRef idx="2">
              <a:schemeClr val="accent1">
                <a:shade val="50000"/>
              </a:schemeClr>
            </a:lnRef>
            <a:fillRef idx="1">
              <a:schemeClr val="accent1"/>
            </a:fillRef>
            <a:effectRef idx="0">
              <a:schemeClr val="accent1"/>
            </a:effectRef>
            <a:fontRef idx="minor">
              <a:schemeClr val="lt1"/>
            </a:fontRef>
          </p:style>
        </p:cxnSp>
      </p:grpSp>
      <p:grpSp>
        <p:nvGrpSpPr>
          <p:cNvPr id="36" name="Group 35">
            <a:extLst>
              <a:ext uri="{FF2B5EF4-FFF2-40B4-BE49-F238E27FC236}">
                <a16:creationId xmlns:a16="http://schemas.microsoft.com/office/drawing/2014/main" id="{A1AFE2A5-17BC-4E56-B4D2-70331EBD836E}"/>
              </a:ext>
            </a:extLst>
          </p:cNvPr>
          <p:cNvGrpSpPr/>
          <p:nvPr/>
        </p:nvGrpSpPr>
        <p:grpSpPr>
          <a:xfrm>
            <a:off x="3524481" y="3248112"/>
            <a:ext cx="750815" cy="1052830"/>
            <a:chOff x="1258349" y="4478320"/>
            <a:chExt cx="1001086" cy="1403773"/>
          </a:xfrm>
        </p:grpSpPr>
        <p:sp>
          <p:nvSpPr>
            <p:cNvPr id="37" name="Rectangle 36">
              <a:extLst>
                <a:ext uri="{FF2B5EF4-FFF2-40B4-BE49-F238E27FC236}">
                  <a16:creationId xmlns:a16="http://schemas.microsoft.com/office/drawing/2014/main" id="{49AB210F-FD0E-41B4-A173-3FA15FACB2F5}"/>
                </a:ext>
              </a:extLst>
            </p:cNvPr>
            <p:cNvSpPr/>
            <p:nvPr/>
          </p:nvSpPr>
          <p:spPr>
            <a:xfrm>
              <a:off x="1568742" y="4731391"/>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38" name="Straight Connector 37">
              <a:extLst>
                <a:ext uri="{FF2B5EF4-FFF2-40B4-BE49-F238E27FC236}">
                  <a16:creationId xmlns:a16="http://schemas.microsoft.com/office/drawing/2014/main" id="{CF6B6F93-A5CC-4477-ADCD-6CFAB326545C}"/>
                </a:ext>
              </a:extLst>
            </p:cNvPr>
            <p:cNvCxnSpPr>
              <a:cxnSpLocks/>
            </p:cNvCxnSpPr>
            <p:nvPr/>
          </p:nvCxnSpPr>
          <p:spPr>
            <a:xfrm>
              <a:off x="1258349" y="4478320"/>
              <a:ext cx="0" cy="1328272"/>
            </a:xfrm>
            <a:prstGeom prst="line">
              <a:avLst/>
            </a:prstGeom>
          </p:spPr>
          <p:style>
            <a:lnRef idx="1">
              <a:schemeClr val="accent3"/>
            </a:lnRef>
            <a:fillRef idx="3">
              <a:schemeClr val="accent3"/>
            </a:fillRef>
            <a:effectRef idx="2">
              <a:schemeClr val="accent3"/>
            </a:effectRef>
            <a:fontRef idx="minor">
              <a:schemeClr val="lt1"/>
            </a:fontRef>
          </p:style>
        </p:cxnSp>
        <p:cxnSp>
          <p:nvCxnSpPr>
            <p:cNvPr id="39" name="Straight Connector 38">
              <a:extLst>
                <a:ext uri="{FF2B5EF4-FFF2-40B4-BE49-F238E27FC236}">
                  <a16:creationId xmlns:a16="http://schemas.microsoft.com/office/drawing/2014/main" id="{FFFB833A-173E-4D3F-80D1-16C4E3E1A287}"/>
                </a:ext>
              </a:extLst>
            </p:cNvPr>
            <p:cNvCxnSpPr>
              <a:endCxn id="37" idx="1"/>
            </p:cNvCxnSpPr>
            <p:nvPr/>
          </p:nvCxnSpPr>
          <p:spPr>
            <a:xfrm>
              <a:off x="1266738" y="4798503"/>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40" name="Rectangle 39">
              <a:extLst>
                <a:ext uri="{FF2B5EF4-FFF2-40B4-BE49-F238E27FC236}">
                  <a16:creationId xmlns:a16="http://schemas.microsoft.com/office/drawing/2014/main" id="{39B1A507-B24B-4374-81BE-9FBA7F750BBD}"/>
                </a:ext>
              </a:extLst>
            </p:cNvPr>
            <p:cNvSpPr/>
            <p:nvPr/>
          </p:nvSpPr>
          <p:spPr>
            <a:xfrm>
              <a:off x="1560353" y="498446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41" name="Straight Connector 40">
              <a:extLst>
                <a:ext uri="{FF2B5EF4-FFF2-40B4-BE49-F238E27FC236}">
                  <a16:creationId xmlns:a16="http://schemas.microsoft.com/office/drawing/2014/main" id="{2660B695-2696-472E-BA23-47725A942A88}"/>
                </a:ext>
              </a:extLst>
            </p:cNvPr>
            <p:cNvCxnSpPr>
              <a:endCxn id="40" idx="1"/>
            </p:cNvCxnSpPr>
            <p:nvPr/>
          </p:nvCxnSpPr>
          <p:spPr>
            <a:xfrm>
              <a:off x="1258349" y="5051574"/>
              <a:ext cx="302004" cy="4195"/>
            </a:xfrm>
            <a:prstGeom prst="line">
              <a:avLst/>
            </a:prstGeom>
          </p:spPr>
          <p:style>
            <a:lnRef idx="1">
              <a:schemeClr val="accent3"/>
            </a:lnRef>
            <a:fillRef idx="3">
              <a:schemeClr val="accent3"/>
            </a:fillRef>
            <a:effectRef idx="2">
              <a:schemeClr val="accent3"/>
            </a:effectRef>
            <a:fontRef idx="minor">
              <a:schemeClr val="lt1"/>
            </a:fontRef>
          </p:style>
        </p:cxnSp>
        <p:sp>
          <p:nvSpPr>
            <p:cNvPr id="42" name="Rectangle 41">
              <a:extLst>
                <a:ext uri="{FF2B5EF4-FFF2-40B4-BE49-F238E27FC236}">
                  <a16:creationId xmlns:a16="http://schemas.microsoft.com/office/drawing/2014/main" id="{893FAE94-6131-4145-9055-464F0CCAFAA8}"/>
                </a:ext>
              </a:extLst>
            </p:cNvPr>
            <p:cNvSpPr/>
            <p:nvPr/>
          </p:nvSpPr>
          <p:spPr>
            <a:xfrm>
              <a:off x="1982598" y="5237532"/>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43" name="Straight Connector 42">
              <a:extLst>
                <a:ext uri="{FF2B5EF4-FFF2-40B4-BE49-F238E27FC236}">
                  <a16:creationId xmlns:a16="http://schemas.microsoft.com/office/drawing/2014/main" id="{EFD81551-E7A6-4AA6-8DF1-E8B50BB8BE6C}"/>
                </a:ext>
              </a:extLst>
            </p:cNvPr>
            <p:cNvCxnSpPr>
              <a:cxnSpLocks/>
              <a:endCxn id="42" idx="1"/>
            </p:cNvCxnSpPr>
            <p:nvPr/>
          </p:nvCxnSpPr>
          <p:spPr>
            <a:xfrm>
              <a:off x="1460384" y="5297639"/>
              <a:ext cx="522214" cy="11200"/>
            </a:xfrm>
            <a:prstGeom prst="line">
              <a:avLst/>
            </a:prstGeom>
          </p:spPr>
          <p:style>
            <a:lnRef idx="1">
              <a:schemeClr val="accent3"/>
            </a:lnRef>
            <a:fillRef idx="3">
              <a:schemeClr val="accent3"/>
            </a:fillRef>
            <a:effectRef idx="2">
              <a:schemeClr val="accent3"/>
            </a:effectRef>
            <a:fontRef idx="minor">
              <a:schemeClr val="lt1"/>
            </a:fontRef>
          </p:style>
        </p:cxnSp>
        <p:sp>
          <p:nvSpPr>
            <p:cNvPr id="44" name="Rectangle 43">
              <a:extLst>
                <a:ext uri="{FF2B5EF4-FFF2-40B4-BE49-F238E27FC236}">
                  <a16:creationId xmlns:a16="http://schemas.microsoft.com/office/drawing/2014/main" id="{5860D869-5932-4D14-863F-F516A0C4A770}"/>
                </a:ext>
              </a:extLst>
            </p:cNvPr>
            <p:cNvSpPr/>
            <p:nvPr/>
          </p:nvSpPr>
          <p:spPr>
            <a:xfrm>
              <a:off x="1982598" y="5483598"/>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45" name="Straight Connector 44">
              <a:extLst>
                <a:ext uri="{FF2B5EF4-FFF2-40B4-BE49-F238E27FC236}">
                  <a16:creationId xmlns:a16="http://schemas.microsoft.com/office/drawing/2014/main" id="{9A8509A1-924C-47BF-9006-2EAD95B72250}"/>
                </a:ext>
              </a:extLst>
            </p:cNvPr>
            <p:cNvCxnSpPr>
              <a:cxnSpLocks/>
              <a:endCxn id="44" idx="1"/>
            </p:cNvCxnSpPr>
            <p:nvPr/>
          </p:nvCxnSpPr>
          <p:spPr>
            <a:xfrm>
              <a:off x="1460384" y="5550709"/>
              <a:ext cx="522214" cy="4196"/>
            </a:xfrm>
            <a:prstGeom prst="line">
              <a:avLst/>
            </a:prstGeom>
          </p:spPr>
          <p:style>
            <a:lnRef idx="1">
              <a:schemeClr val="accent3"/>
            </a:lnRef>
            <a:fillRef idx="3">
              <a:schemeClr val="accent3"/>
            </a:fillRef>
            <a:effectRef idx="2">
              <a:schemeClr val="accent3"/>
            </a:effectRef>
            <a:fontRef idx="minor">
              <a:schemeClr val="lt1"/>
            </a:fontRef>
          </p:style>
        </p:cxnSp>
        <p:sp>
          <p:nvSpPr>
            <p:cNvPr id="46" name="Rectangle 45">
              <a:extLst>
                <a:ext uri="{FF2B5EF4-FFF2-40B4-BE49-F238E27FC236}">
                  <a16:creationId xmlns:a16="http://schemas.microsoft.com/office/drawing/2014/main" id="{1091EC58-8791-4A1D-A478-95B17F3237B3}"/>
                </a:ext>
              </a:extLst>
            </p:cNvPr>
            <p:cNvSpPr/>
            <p:nvPr/>
          </p:nvSpPr>
          <p:spPr>
            <a:xfrm>
              <a:off x="1568742" y="5739480"/>
              <a:ext cx="276837" cy="1426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819" dirty="0"/>
            </a:p>
          </p:txBody>
        </p:sp>
        <p:cxnSp>
          <p:nvCxnSpPr>
            <p:cNvPr id="47" name="Straight Connector 46">
              <a:extLst>
                <a:ext uri="{FF2B5EF4-FFF2-40B4-BE49-F238E27FC236}">
                  <a16:creationId xmlns:a16="http://schemas.microsoft.com/office/drawing/2014/main" id="{F15429FF-4BFB-4942-AE0C-AC074AAD8683}"/>
                </a:ext>
              </a:extLst>
            </p:cNvPr>
            <p:cNvCxnSpPr>
              <a:endCxn id="46" idx="1"/>
            </p:cNvCxnSpPr>
            <p:nvPr/>
          </p:nvCxnSpPr>
          <p:spPr>
            <a:xfrm>
              <a:off x="1266738" y="5806592"/>
              <a:ext cx="302004" cy="4195"/>
            </a:xfrm>
            <a:prstGeom prst="line">
              <a:avLst/>
            </a:prstGeom>
          </p:spPr>
          <p:style>
            <a:lnRef idx="1">
              <a:schemeClr val="accent3"/>
            </a:lnRef>
            <a:fillRef idx="3">
              <a:schemeClr val="accent3"/>
            </a:fillRef>
            <a:effectRef idx="2">
              <a:schemeClr val="accent3"/>
            </a:effectRef>
            <a:fontRef idx="minor">
              <a:schemeClr val="lt1"/>
            </a:fontRef>
          </p:style>
        </p:cxnSp>
        <p:cxnSp>
          <p:nvCxnSpPr>
            <p:cNvPr id="48" name="Straight Connector 47">
              <a:extLst>
                <a:ext uri="{FF2B5EF4-FFF2-40B4-BE49-F238E27FC236}">
                  <a16:creationId xmlns:a16="http://schemas.microsoft.com/office/drawing/2014/main" id="{CE9330B4-42A2-42BE-900D-E9B3CB3C40A7}"/>
                </a:ext>
              </a:extLst>
            </p:cNvPr>
            <p:cNvCxnSpPr/>
            <p:nvPr/>
          </p:nvCxnSpPr>
          <p:spPr>
            <a:xfrm>
              <a:off x="1468773" y="5051574"/>
              <a:ext cx="0" cy="499135"/>
            </a:xfrm>
            <a:prstGeom prst="line">
              <a:avLst/>
            </a:prstGeom>
          </p:spPr>
          <p:style>
            <a:lnRef idx="1">
              <a:schemeClr val="accent3"/>
            </a:lnRef>
            <a:fillRef idx="3">
              <a:schemeClr val="accent3"/>
            </a:fillRef>
            <a:effectRef idx="2">
              <a:schemeClr val="accent3"/>
            </a:effectRef>
            <a:fontRef idx="minor">
              <a:schemeClr val="lt1"/>
            </a:fontRef>
          </p:style>
        </p:cxnSp>
      </p:grpSp>
      <p:grpSp>
        <p:nvGrpSpPr>
          <p:cNvPr id="55" name="Group 54">
            <a:extLst>
              <a:ext uri="{FF2B5EF4-FFF2-40B4-BE49-F238E27FC236}">
                <a16:creationId xmlns:a16="http://schemas.microsoft.com/office/drawing/2014/main" id="{F8892388-8672-4C3C-A37A-E93B55DC1EE3}"/>
              </a:ext>
            </a:extLst>
          </p:cNvPr>
          <p:cNvGrpSpPr/>
          <p:nvPr/>
        </p:nvGrpSpPr>
        <p:grpSpPr>
          <a:xfrm>
            <a:off x="1577130" y="1946770"/>
            <a:ext cx="537000" cy="753959"/>
            <a:chOff x="2228675" y="2743200"/>
            <a:chExt cx="716000" cy="1005278"/>
          </a:xfrm>
        </p:grpSpPr>
        <p:cxnSp>
          <p:nvCxnSpPr>
            <p:cNvPr id="9" name="Straight Connector 8">
              <a:extLst>
                <a:ext uri="{FF2B5EF4-FFF2-40B4-BE49-F238E27FC236}">
                  <a16:creationId xmlns:a16="http://schemas.microsoft.com/office/drawing/2014/main" id="{0884D054-E786-4A5E-9C8D-D00A4BBD74E7}"/>
                </a:ext>
              </a:extLst>
            </p:cNvPr>
            <p:cNvCxnSpPr>
              <a:cxnSpLocks/>
            </p:cNvCxnSpPr>
            <p:nvPr/>
          </p:nvCxnSpPr>
          <p:spPr>
            <a:xfrm flipV="1">
              <a:off x="2228675" y="2743200"/>
              <a:ext cx="701983" cy="1005278"/>
            </a:xfrm>
            <a:prstGeom prst="line">
              <a:avLst/>
            </a:prstGeom>
          </p:spPr>
          <p:style>
            <a:lnRef idx="1">
              <a:schemeClr val="dk1"/>
            </a:lnRef>
            <a:fillRef idx="0">
              <a:schemeClr val="dk1"/>
            </a:fillRef>
            <a:effectRef idx="0">
              <a:schemeClr val="dk1"/>
            </a:effectRef>
            <a:fontRef idx="minor">
              <a:schemeClr val="tx1"/>
            </a:fontRef>
          </p:style>
        </p:cxnSp>
        <p:sp>
          <p:nvSpPr>
            <p:cNvPr id="49" name="Diamond 48">
              <a:extLst>
                <a:ext uri="{FF2B5EF4-FFF2-40B4-BE49-F238E27FC236}">
                  <a16:creationId xmlns:a16="http://schemas.microsoft.com/office/drawing/2014/main" id="{5605B4C4-FE05-4C74-AD96-B33F6257D6D3}"/>
                </a:ext>
              </a:extLst>
            </p:cNvPr>
            <p:cNvSpPr/>
            <p:nvPr/>
          </p:nvSpPr>
          <p:spPr>
            <a:xfrm rot="2166228">
              <a:off x="2776896" y="2746891"/>
              <a:ext cx="167779" cy="234892"/>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p>
          </p:txBody>
        </p:sp>
      </p:grpSp>
      <p:grpSp>
        <p:nvGrpSpPr>
          <p:cNvPr id="54" name="Group 53">
            <a:extLst>
              <a:ext uri="{FF2B5EF4-FFF2-40B4-BE49-F238E27FC236}">
                <a16:creationId xmlns:a16="http://schemas.microsoft.com/office/drawing/2014/main" id="{02103BDA-F0DD-4735-8E1D-966FF0B39D8F}"/>
              </a:ext>
            </a:extLst>
          </p:cNvPr>
          <p:cNvGrpSpPr/>
          <p:nvPr/>
        </p:nvGrpSpPr>
        <p:grpSpPr>
          <a:xfrm>
            <a:off x="2514351" y="1946770"/>
            <a:ext cx="484715" cy="753959"/>
            <a:chOff x="3478300" y="2743200"/>
            <a:chExt cx="646287" cy="1005278"/>
          </a:xfrm>
        </p:grpSpPr>
        <p:cxnSp>
          <p:nvCxnSpPr>
            <p:cNvPr id="13" name="Straight Connector 12">
              <a:extLst>
                <a:ext uri="{FF2B5EF4-FFF2-40B4-BE49-F238E27FC236}">
                  <a16:creationId xmlns:a16="http://schemas.microsoft.com/office/drawing/2014/main" id="{0BDD9259-ECD7-4471-BB85-1CDAE306C548}"/>
                </a:ext>
              </a:extLst>
            </p:cNvPr>
            <p:cNvCxnSpPr>
              <a:cxnSpLocks/>
            </p:cNvCxnSpPr>
            <p:nvPr/>
          </p:nvCxnSpPr>
          <p:spPr>
            <a:xfrm flipH="1" flipV="1">
              <a:off x="3481534" y="2743200"/>
              <a:ext cx="643053" cy="1005278"/>
            </a:xfrm>
            <a:prstGeom prst="line">
              <a:avLst/>
            </a:prstGeom>
          </p:spPr>
          <p:style>
            <a:lnRef idx="1">
              <a:schemeClr val="dk1"/>
            </a:lnRef>
            <a:fillRef idx="0">
              <a:schemeClr val="dk1"/>
            </a:fillRef>
            <a:effectRef idx="0">
              <a:schemeClr val="dk1"/>
            </a:effectRef>
            <a:fontRef idx="minor">
              <a:schemeClr val="tx1"/>
            </a:fontRef>
          </p:style>
        </p:cxnSp>
        <p:sp>
          <p:nvSpPr>
            <p:cNvPr id="53" name="Diamond 52">
              <a:extLst>
                <a:ext uri="{FF2B5EF4-FFF2-40B4-BE49-F238E27FC236}">
                  <a16:creationId xmlns:a16="http://schemas.microsoft.com/office/drawing/2014/main" id="{5F181405-7C12-4218-BF27-DD3381347241}"/>
                </a:ext>
              </a:extLst>
            </p:cNvPr>
            <p:cNvSpPr/>
            <p:nvPr/>
          </p:nvSpPr>
          <p:spPr>
            <a:xfrm rot="19755488">
              <a:off x="3478300" y="2747109"/>
              <a:ext cx="167779" cy="234892"/>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dirty="0"/>
            </a:p>
          </p:txBody>
        </p:sp>
      </p:grpSp>
      <p:sp>
        <p:nvSpPr>
          <p:cNvPr id="50" name="Rectangle: Rounded Corners 49">
            <a:extLst>
              <a:ext uri="{FF2B5EF4-FFF2-40B4-BE49-F238E27FC236}">
                <a16:creationId xmlns:a16="http://schemas.microsoft.com/office/drawing/2014/main" id="{4E284A48-047D-4948-AB90-5443C01D2CBE}"/>
              </a:ext>
            </a:extLst>
          </p:cNvPr>
          <p:cNvSpPr/>
          <p:nvPr/>
        </p:nvSpPr>
        <p:spPr>
          <a:xfrm>
            <a:off x="449597" y="2717930"/>
            <a:ext cx="1498877" cy="5238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500" dirty="0">
                <a:ln w="0"/>
                <a:solidFill>
                  <a:schemeClr val="bg1"/>
                </a:solidFill>
                <a:effectLst>
                  <a:outerShdw blurRad="38100" dist="19050" dir="2700000" algn="tl" rotWithShape="0">
                    <a:schemeClr val="dk1">
                      <a:alpha val="40000"/>
                    </a:schemeClr>
                  </a:outerShdw>
                </a:effectLst>
              </a:rPr>
              <a:t>Root Model</a:t>
            </a:r>
          </a:p>
        </p:txBody>
      </p:sp>
      <p:sp>
        <p:nvSpPr>
          <p:cNvPr id="51" name="Rectangle: Rounded Corners 50">
            <a:extLst>
              <a:ext uri="{FF2B5EF4-FFF2-40B4-BE49-F238E27FC236}">
                <a16:creationId xmlns:a16="http://schemas.microsoft.com/office/drawing/2014/main" id="{AADCC96E-BD55-45E2-87CD-470297498710}"/>
              </a:ext>
            </a:extLst>
          </p:cNvPr>
          <p:cNvSpPr/>
          <p:nvPr/>
        </p:nvSpPr>
        <p:spPr>
          <a:xfrm>
            <a:off x="2765899" y="2698627"/>
            <a:ext cx="1529876" cy="52387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500" dirty="0">
                <a:ln w="0"/>
                <a:solidFill>
                  <a:schemeClr val="tx1"/>
                </a:solidFill>
                <a:effectLst>
                  <a:outerShdw blurRad="38100" dist="19050" dir="2700000" algn="tl" rotWithShape="0">
                    <a:schemeClr val="dk1">
                      <a:alpha val="40000"/>
                    </a:schemeClr>
                  </a:outerShdw>
                </a:effectLst>
              </a:rPr>
              <a:t>Root View</a:t>
            </a:r>
          </a:p>
        </p:txBody>
      </p:sp>
      <p:sp>
        <p:nvSpPr>
          <p:cNvPr id="52" name="Rectangle: Rounded Corners 51">
            <a:extLst>
              <a:ext uri="{FF2B5EF4-FFF2-40B4-BE49-F238E27FC236}">
                <a16:creationId xmlns:a16="http://schemas.microsoft.com/office/drawing/2014/main" id="{3A1C9A71-87BB-4BF6-8ED7-F72BF3ACF5F6}"/>
              </a:ext>
            </a:extLst>
          </p:cNvPr>
          <p:cNvSpPr/>
          <p:nvPr/>
        </p:nvSpPr>
        <p:spPr>
          <a:xfrm>
            <a:off x="1577132" y="1422895"/>
            <a:ext cx="1498877" cy="52387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800" dirty="0">
                <a:ln w="0"/>
                <a:solidFill>
                  <a:schemeClr val="tx1"/>
                </a:solidFill>
                <a:effectLst>
                  <a:outerShdw blurRad="38100" dist="19050" dir="2700000" algn="tl" rotWithShape="0">
                    <a:schemeClr val="dk1">
                      <a:alpha val="40000"/>
                    </a:schemeClr>
                  </a:outerShdw>
                </a:effectLst>
              </a:rPr>
              <a:t>ViewModel</a:t>
            </a:r>
          </a:p>
        </p:txBody>
      </p:sp>
      <p:grpSp>
        <p:nvGrpSpPr>
          <p:cNvPr id="8" name="Group 7">
            <a:extLst>
              <a:ext uri="{FF2B5EF4-FFF2-40B4-BE49-F238E27FC236}">
                <a16:creationId xmlns:a16="http://schemas.microsoft.com/office/drawing/2014/main" id="{E8FEEB5D-A07F-47A1-86D3-71C4494DBD16}"/>
              </a:ext>
            </a:extLst>
          </p:cNvPr>
          <p:cNvGrpSpPr/>
          <p:nvPr/>
        </p:nvGrpSpPr>
        <p:grpSpPr>
          <a:xfrm>
            <a:off x="2090249" y="2258340"/>
            <a:ext cx="460668" cy="2486471"/>
            <a:chOff x="2763249" y="2630120"/>
            <a:chExt cx="614224" cy="3315294"/>
          </a:xfrm>
        </p:grpSpPr>
        <p:sp>
          <p:nvSpPr>
            <p:cNvPr id="7" name="Rectangle 6">
              <a:extLst>
                <a:ext uri="{FF2B5EF4-FFF2-40B4-BE49-F238E27FC236}">
                  <a16:creationId xmlns:a16="http://schemas.microsoft.com/office/drawing/2014/main" id="{DC144B88-CFB6-4E35-AD4D-8E70D66DC1BB}"/>
                </a:ext>
              </a:extLst>
            </p:cNvPr>
            <p:cNvSpPr/>
            <p:nvPr/>
          </p:nvSpPr>
          <p:spPr>
            <a:xfrm>
              <a:off x="2763249" y="2630120"/>
              <a:ext cx="614224" cy="3315294"/>
            </a:xfrm>
            <a:prstGeom prst="rect">
              <a:avLst/>
            </a:prstGeom>
            <a:solidFill>
              <a:schemeClr val="tx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19"/>
            </a:p>
          </p:txBody>
        </p:sp>
        <p:grpSp>
          <p:nvGrpSpPr>
            <p:cNvPr id="6" name="Group 5">
              <a:extLst>
                <a:ext uri="{FF2B5EF4-FFF2-40B4-BE49-F238E27FC236}">
                  <a16:creationId xmlns:a16="http://schemas.microsoft.com/office/drawing/2014/main" id="{13D03CDA-0327-4037-8C50-F09974FB0C28}"/>
                </a:ext>
              </a:extLst>
            </p:cNvPr>
            <p:cNvGrpSpPr/>
            <p:nvPr/>
          </p:nvGrpSpPr>
          <p:grpSpPr>
            <a:xfrm>
              <a:off x="2795808" y="2630120"/>
              <a:ext cx="557616" cy="3315294"/>
              <a:chOff x="2795812" y="2630120"/>
              <a:chExt cx="557616" cy="3315294"/>
            </a:xfrm>
          </p:grpSpPr>
          <p:grpSp>
            <p:nvGrpSpPr>
              <p:cNvPr id="4" name="Group 3">
                <a:extLst>
                  <a:ext uri="{FF2B5EF4-FFF2-40B4-BE49-F238E27FC236}">
                    <a16:creationId xmlns:a16="http://schemas.microsoft.com/office/drawing/2014/main" id="{862885BA-0AF0-42CC-879E-FC48285B30C7}"/>
                  </a:ext>
                </a:extLst>
              </p:cNvPr>
              <p:cNvGrpSpPr/>
              <p:nvPr/>
            </p:nvGrpSpPr>
            <p:grpSpPr>
              <a:xfrm>
                <a:off x="2795812" y="5579450"/>
                <a:ext cx="557616" cy="365964"/>
                <a:chOff x="2789694" y="5642950"/>
                <a:chExt cx="557616" cy="365964"/>
              </a:xfrm>
            </p:grpSpPr>
            <p:sp>
              <p:nvSpPr>
                <p:cNvPr id="3" name="Rectangle 2">
                  <a:extLst>
                    <a:ext uri="{FF2B5EF4-FFF2-40B4-BE49-F238E27FC236}">
                      <a16:creationId xmlns:a16="http://schemas.microsoft.com/office/drawing/2014/main" id="{84E60214-2CD8-4BAB-AE69-FDFD6ED65A54}"/>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56" name="Rectangle 55">
                  <a:extLst>
                    <a:ext uri="{FF2B5EF4-FFF2-40B4-BE49-F238E27FC236}">
                      <a16:creationId xmlns:a16="http://schemas.microsoft.com/office/drawing/2014/main" id="{8363C290-0112-4102-9805-24E9E9221345}"/>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57" name="Rectangle 56">
                  <a:extLst>
                    <a:ext uri="{FF2B5EF4-FFF2-40B4-BE49-F238E27FC236}">
                      <a16:creationId xmlns:a16="http://schemas.microsoft.com/office/drawing/2014/main" id="{58D0BDBD-A1C1-433D-B085-E6C4F301B2B9}"/>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58" name="Rectangle 57">
                  <a:extLst>
                    <a:ext uri="{FF2B5EF4-FFF2-40B4-BE49-F238E27FC236}">
                      <a16:creationId xmlns:a16="http://schemas.microsoft.com/office/drawing/2014/main" id="{6F3EF087-41BE-4DA3-84DF-70139A20514D}"/>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59" name="Group 58">
                <a:extLst>
                  <a:ext uri="{FF2B5EF4-FFF2-40B4-BE49-F238E27FC236}">
                    <a16:creationId xmlns:a16="http://schemas.microsoft.com/office/drawing/2014/main" id="{9B0C3989-5D08-40D5-8376-8232B425AE5F}"/>
                  </a:ext>
                </a:extLst>
              </p:cNvPr>
              <p:cNvGrpSpPr/>
              <p:nvPr/>
            </p:nvGrpSpPr>
            <p:grpSpPr>
              <a:xfrm>
                <a:off x="2795812" y="5160350"/>
                <a:ext cx="557616" cy="365964"/>
                <a:chOff x="2789694" y="5642950"/>
                <a:chExt cx="557616" cy="365964"/>
              </a:xfrm>
            </p:grpSpPr>
            <p:sp>
              <p:nvSpPr>
                <p:cNvPr id="60" name="Rectangle 59">
                  <a:extLst>
                    <a:ext uri="{FF2B5EF4-FFF2-40B4-BE49-F238E27FC236}">
                      <a16:creationId xmlns:a16="http://schemas.microsoft.com/office/drawing/2014/main" id="{2BECE098-4030-43F1-8714-F9BA7BF24B6B}"/>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1" name="Rectangle 60">
                  <a:extLst>
                    <a:ext uri="{FF2B5EF4-FFF2-40B4-BE49-F238E27FC236}">
                      <a16:creationId xmlns:a16="http://schemas.microsoft.com/office/drawing/2014/main" id="{EDC49178-0394-45D5-BAC6-03C9090C2BFC}"/>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2" name="Rectangle 61">
                  <a:extLst>
                    <a:ext uri="{FF2B5EF4-FFF2-40B4-BE49-F238E27FC236}">
                      <a16:creationId xmlns:a16="http://schemas.microsoft.com/office/drawing/2014/main" id="{89DB7D14-EF82-4FAF-9855-0C84C570DC76}"/>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3" name="Rectangle 62">
                  <a:extLst>
                    <a:ext uri="{FF2B5EF4-FFF2-40B4-BE49-F238E27FC236}">
                      <a16:creationId xmlns:a16="http://schemas.microsoft.com/office/drawing/2014/main" id="{78C64755-1217-46D7-981E-D787BE538723}"/>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64" name="Group 63">
                <a:extLst>
                  <a:ext uri="{FF2B5EF4-FFF2-40B4-BE49-F238E27FC236}">
                    <a16:creationId xmlns:a16="http://schemas.microsoft.com/office/drawing/2014/main" id="{568E1BE4-BAEB-436D-9EDB-307D51C8A355}"/>
                  </a:ext>
                </a:extLst>
              </p:cNvPr>
              <p:cNvGrpSpPr/>
              <p:nvPr/>
            </p:nvGrpSpPr>
            <p:grpSpPr>
              <a:xfrm>
                <a:off x="2795812" y="4745223"/>
                <a:ext cx="557616" cy="365964"/>
                <a:chOff x="2789694" y="5642950"/>
                <a:chExt cx="557616" cy="365964"/>
              </a:xfrm>
            </p:grpSpPr>
            <p:sp>
              <p:nvSpPr>
                <p:cNvPr id="65" name="Rectangle 64">
                  <a:extLst>
                    <a:ext uri="{FF2B5EF4-FFF2-40B4-BE49-F238E27FC236}">
                      <a16:creationId xmlns:a16="http://schemas.microsoft.com/office/drawing/2014/main" id="{4B37699A-C76A-4A91-8FEF-60FDADBA8297}"/>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6" name="Rectangle 65">
                  <a:extLst>
                    <a:ext uri="{FF2B5EF4-FFF2-40B4-BE49-F238E27FC236}">
                      <a16:creationId xmlns:a16="http://schemas.microsoft.com/office/drawing/2014/main" id="{61C2332D-EF0B-4471-861A-CAE1212ABD34}"/>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7" name="Rectangle 66">
                  <a:extLst>
                    <a:ext uri="{FF2B5EF4-FFF2-40B4-BE49-F238E27FC236}">
                      <a16:creationId xmlns:a16="http://schemas.microsoft.com/office/drawing/2014/main" id="{5E641AD6-E799-46A6-AEE2-E69B64045F57}"/>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68" name="Rectangle 67">
                  <a:extLst>
                    <a:ext uri="{FF2B5EF4-FFF2-40B4-BE49-F238E27FC236}">
                      <a16:creationId xmlns:a16="http://schemas.microsoft.com/office/drawing/2014/main" id="{D0F5168B-8097-43F3-B941-EA8166471B34}"/>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69" name="Group 68">
                <a:extLst>
                  <a:ext uri="{FF2B5EF4-FFF2-40B4-BE49-F238E27FC236}">
                    <a16:creationId xmlns:a16="http://schemas.microsoft.com/office/drawing/2014/main" id="{9B7CCB0D-76A9-4932-A835-6748BD56C810}"/>
                  </a:ext>
                </a:extLst>
              </p:cNvPr>
              <p:cNvGrpSpPr/>
              <p:nvPr/>
            </p:nvGrpSpPr>
            <p:grpSpPr>
              <a:xfrm>
                <a:off x="2795812" y="4326123"/>
                <a:ext cx="557616" cy="365964"/>
                <a:chOff x="2789694" y="5642950"/>
                <a:chExt cx="557616" cy="365964"/>
              </a:xfrm>
            </p:grpSpPr>
            <p:sp>
              <p:nvSpPr>
                <p:cNvPr id="70" name="Rectangle 69">
                  <a:extLst>
                    <a:ext uri="{FF2B5EF4-FFF2-40B4-BE49-F238E27FC236}">
                      <a16:creationId xmlns:a16="http://schemas.microsoft.com/office/drawing/2014/main" id="{05002F0F-2EF1-4850-8FD5-A0D14BBAE622}"/>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1" name="Rectangle 70">
                  <a:extLst>
                    <a:ext uri="{FF2B5EF4-FFF2-40B4-BE49-F238E27FC236}">
                      <a16:creationId xmlns:a16="http://schemas.microsoft.com/office/drawing/2014/main" id="{57A6E088-806C-47C3-ACA5-8A2917B19504}"/>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2" name="Rectangle 71">
                  <a:extLst>
                    <a:ext uri="{FF2B5EF4-FFF2-40B4-BE49-F238E27FC236}">
                      <a16:creationId xmlns:a16="http://schemas.microsoft.com/office/drawing/2014/main" id="{88F91488-1A8D-4DB3-9A7F-7F187E1554F4}"/>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3" name="Rectangle 72">
                  <a:extLst>
                    <a:ext uri="{FF2B5EF4-FFF2-40B4-BE49-F238E27FC236}">
                      <a16:creationId xmlns:a16="http://schemas.microsoft.com/office/drawing/2014/main" id="{2D3256D4-3A18-47BC-922B-AC812CB51729}"/>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74" name="Group 73">
                <a:extLst>
                  <a:ext uri="{FF2B5EF4-FFF2-40B4-BE49-F238E27FC236}">
                    <a16:creationId xmlns:a16="http://schemas.microsoft.com/office/drawing/2014/main" id="{E6C877C1-8DCB-4633-96CE-57B4AAECB1AB}"/>
                  </a:ext>
                </a:extLst>
              </p:cNvPr>
              <p:cNvGrpSpPr/>
              <p:nvPr/>
            </p:nvGrpSpPr>
            <p:grpSpPr>
              <a:xfrm>
                <a:off x="2795812" y="3901908"/>
                <a:ext cx="557616" cy="365964"/>
                <a:chOff x="2789694" y="5642950"/>
                <a:chExt cx="557616" cy="365964"/>
              </a:xfrm>
            </p:grpSpPr>
            <p:sp>
              <p:nvSpPr>
                <p:cNvPr id="75" name="Rectangle 74">
                  <a:extLst>
                    <a:ext uri="{FF2B5EF4-FFF2-40B4-BE49-F238E27FC236}">
                      <a16:creationId xmlns:a16="http://schemas.microsoft.com/office/drawing/2014/main" id="{C04D9258-339D-46BA-A479-07D496E539B9}"/>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6" name="Rectangle 75">
                  <a:extLst>
                    <a:ext uri="{FF2B5EF4-FFF2-40B4-BE49-F238E27FC236}">
                      <a16:creationId xmlns:a16="http://schemas.microsoft.com/office/drawing/2014/main" id="{C8C2D7D1-702B-4ED0-816E-F67DD3258150}"/>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7" name="Rectangle 76">
                  <a:extLst>
                    <a:ext uri="{FF2B5EF4-FFF2-40B4-BE49-F238E27FC236}">
                      <a16:creationId xmlns:a16="http://schemas.microsoft.com/office/drawing/2014/main" id="{1E39F4BF-67FB-41D2-8880-8259E69E4CB5}"/>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78" name="Rectangle 77">
                  <a:extLst>
                    <a:ext uri="{FF2B5EF4-FFF2-40B4-BE49-F238E27FC236}">
                      <a16:creationId xmlns:a16="http://schemas.microsoft.com/office/drawing/2014/main" id="{8044FDEB-BEF2-4704-ADF0-97C3E8FB36BB}"/>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79" name="Group 78">
                <a:extLst>
                  <a:ext uri="{FF2B5EF4-FFF2-40B4-BE49-F238E27FC236}">
                    <a16:creationId xmlns:a16="http://schemas.microsoft.com/office/drawing/2014/main" id="{155068F3-1CAD-4344-B56F-08D2803A40CC}"/>
                  </a:ext>
                </a:extLst>
              </p:cNvPr>
              <p:cNvGrpSpPr/>
              <p:nvPr/>
            </p:nvGrpSpPr>
            <p:grpSpPr>
              <a:xfrm>
                <a:off x="2795812" y="3482808"/>
                <a:ext cx="557616" cy="365964"/>
                <a:chOff x="2789694" y="5642950"/>
                <a:chExt cx="557616" cy="365964"/>
              </a:xfrm>
            </p:grpSpPr>
            <p:sp>
              <p:nvSpPr>
                <p:cNvPr id="80" name="Rectangle 79">
                  <a:extLst>
                    <a:ext uri="{FF2B5EF4-FFF2-40B4-BE49-F238E27FC236}">
                      <a16:creationId xmlns:a16="http://schemas.microsoft.com/office/drawing/2014/main" id="{0BF40A32-01CA-4312-AB8F-7551BA8DFFAC}"/>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1" name="Rectangle 80">
                  <a:extLst>
                    <a:ext uri="{FF2B5EF4-FFF2-40B4-BE49-F238E27FC236}">
                      <a16:creationId xmlns:a16="http://schemas.microsoft.com/office/drawing/2014/main" id="{075530A4-86C9-4D85-8577-5C58D988ADAC}"/>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2" name="Rectangle 81">
                  <a:extLst>
                    <a:ext uri="{FF2B5EF4-FFF2-40B4-BE49-F238E27FC236}">
                      <a16:creationId xmlns:a16="http://schemas.microsoft.com/office/drawing/2014/main" id="{64D8C97B-E022-45D5-BDB4-5C81584ACD28}"/>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3" name="Rectangle 82">
                  <a:extLst>
                    <a:ext uri="{FF2B5EF4-FFF2-40B4-BE49-F238E27FC236}">
                      <a16:creationId xmlns:a16="http://schemas.microsoft.com/office/drawing/2014/main" id="{5F0F4EDB-DBA9-4956-9142-62FFBE5F0AEB}"/>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84" name="Group 83">
                <a:extLst>
                  <a:ext uri="{FF2B5EF4-FFF2-40B4-BE49-F238E27FC236}">
                    <a16:creationId xmlns:a16="http://schemas.microsoft.com/office/drawing/2014/main" id="{EA464172-2C8D-4E10-A010-1951C8F53B6D}"/>
                  </a:ext>
                </a:extLst>
              </p:cNvPr>
              <p:cNvGrpSpPr/>
              <p:nvPr/>
            </p:nvGrpSpPr>
            <p:grpSpPr>
              <a:xfrm>
                <a:off x="2795812" y="3049220"/>
                <a:ext cx="557616" cy="365964"/>
                <a:chOff x="2789694" y="5642950"/>
                <a:chExt cx="557616" cy="365964"/>
              </a:xfrm>
            </p:grpSpPr>
            <p:sp>
              <p:nvSpPr>
                <p:cNvPr id="85" name="Rectangle 84">
                  <a:extLst>
                    <a:ext uri="{FF2B5EF4-FFF2-40B4-BE49-F238E27FC236}">
                      <a16:creationId xmlns:a16="http://schemas.microsoft.com/office/drawing/2014/main" id="{630EC19C-104F-4DE1-8BD8-26CCF2BB6995}"/>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6" name="Rectangle 85">
                  <a:extLst>
                    <a:ext uri="{FF2B5EF4-FFF2-40B4-BE49-F238E27FC236}">
                      <a16:creationId xmlns:a16="http://schemas.microsoft.com/office/drawing/2014/main" id="{A699D758-E552-402A-9F51-18C6F5FCFE39}"/>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7" name="Rectangle 86">
                  <a:extLst>
                    <a:ext uri="{FF2B5EF4-FFF2-40B4-BE49-F238E27FC236}">
                      <a16:creationId xmlns:a16="http://schemas.microsoft.com/office/drawing/2014/main" id="{B81B2393-F0D3-4948-8F76-9BC1F2D780CF}"/>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88" name="Rectangle 87">
                  <a:extLst>
                    <a:ext uri="{FF2B5EF4-FFF2-40B4-BE49-F238E27FC236}">
                      <a16:creationId xmlns:a16="http://schemas.microsoft.com/office/drawing/2014/main" id="{DB327319-3A40-40C3-89B1-0860DA6C98A1}"/>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nvGrpSpPr>
              <p:cNvPr id="89" name="Group 88">
                <a:extLst>
                  <a:ext uri="{FF2B5EF4-FFF2-40B4-BE49-F238E27FC236}">
                    <a16:creationId xmlns:a16="http://schemas.microsoft.com/office/drawing/2014/main" id="{BAD3DBD9-854F-4B36-B56C-457E5D32EF54}"/>
                  </a:ext>
                </a:extLst>
              </p:cNvPr>
              <p:cNvGrpSpPr/>
              <p:nvPr/>
            </p:nvGrpSpPr>
            <p:grpSpPr>
              <a:xfrm>
                <a:off x="2795812" y="2630120"/>
                <a:ext cx="557616" cy="365964"/>
                <a:chOff x="2789694" y="5642950"/>
                <a:chExt cx="557616" cy="365964"/>
              </a:xfrm>
            </p:grpSpPr>
            <p:sp>
              <p:nvSpPr>
                <p:cNvPr id="90" name="Rectangle 89">
                  <a:extLst>
                    <a:ext uri="{FF2B5EF4-FFF2-40B4-BE49-F238E27FC236}">
                      <a16:creationId xmlns:a16="http://schemas.microsoft.com/office/drawing/2014/main" id="{8070969C-3837-4698-93DA-D0A8CCE0EDA8}"/>
                    </a:ext>
                  </a:extLst>
                </p:cNvPr>
                <p:cNvSpPr/>
                <p:nvPr/>
              </p:nvSpPr>
              <p:spPr>
                <a:xfrm>
                  <a:off x="3009899" y="585250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91" name="Rectangle 90">
                  <a:extLst>
                    <a:ext uri="{FF2B5EF4-FFF2-40B4-BE49-F238E27FC236}">
                      <a16:creationId xmlns:a16="http://schemas.microsoft.com/office/drawing/2014/main" id="{A0FAFD79-6B35-4C46-8E75-4A773C305FF8}"/>
                    </a:ext>
                  </a:extLst>
                </p:cNvPr>
                <p:cNvSpPr/>
                <p:nvPr/>
              </p:nvSpPr>
              <p:spPr>
                <a:xfrm>
                  <a:off x="2789694" y="585250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92" name="Rectangle 91">
                  <a:extLst>
                    <a:ext uri="{FF2B5EF4-FFF2-40B4-BE49-F238E27FC236}">
                      <a16:creationId xmlns:a16="http://schemas.microsoft.com/office/drawing/2014/main" id="{D974BD89-7868-4AC1-B3C3-A900B89B23BA}"/>
                    </a:ext>
                  </a:extLst>
                </p:cNvPr>
                <p:cNvSpPr/>
                <p:nvPr/>
              </p:nvSpPr>
              <p:spPr>
                <a:xfrm>
                  <a:off x="2789694" y="5642950"/>
                  <a:ext cx="337411"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sp>
              <p:nvSpPr>
                <p:cNvPr id="93" name="Rectangle 92">
                  <a:extLst>
                    <a:ext uri="{FF2B5EF4-FFF2-40B4-BE49-F238E27FC236}">
                      <a16:creationId xmlns:a16="http://schemas.microsoft.com/office/drawing/2014/main" id="{E94ADF7B-5F93-4E29-9A4D-E824E1D6E6CE}"/>
                    </a:ext>
                  </a:extLst>
                </p:cNvPr>
                <p:cNvSpPr/>
                <p:nvPr/>
              </p:nvSpPr>
              <p:spPr>
                <a:xfrm>
                  <a:off x="3194910" y="5642950"/>
                  <a:ext cx="152400" cy="156414"/>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819"/>
                </a:p>
              </p:txBody>
            </p:sp>
          </p:grpSp>
        </p:grpSp>
      </p:grpSp>
    </p:spTree>
    <p:extLst>
      <p:ext uri="{BB962C8B-B14F-4D97-AF65-F5344CB8AC3E}">
        <p14:creationId xmlns:p14="http://schemas.microsoft.com/office/powerpoint/2010/main" val="5548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3974</Words>
  <Application>Microsoft Office PowerPoint</Application>
  <PresentationFormat>On-screen Show (16:10)</PresentationFormat>
  <Paragraphs>453</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Microsoft JhengHei</vt:lpstr>
      <vt:lpstr>PT Sans</vt:lpstr>
      <vt:lpstr>Oswald</vt:lpstr>
      <vt:lpstr>Arial</vt:lpstr>
      <vt:lpstr>Office Theme</vt:lpstr>
      <vt:lpstr>Applying a SOLID Framework for Cleaner Code</vt:lpstr>
      <vt:lpstr>About the Presenter</vt:lpstr>
      <vt:lpstr>About Composed Systems</vt:lpstr>
      <vt:lpstr>Roadmap</vt:lpstr>
      <vt:lpstr>The MVA Framework</vt:lpstr>
      <vt:lpstr>MVA is made of Actors</vt:lpstr>
      <vt:lpstr>Actors Use Messages</vt:lpstr>
      <vt:lpstr>Mediator Pattern</vt:lpstr>
      <vt:lpstr>Models, Views, ViewModels, oh my!</vt:lpstr>
      <vt:lpstr>Models</vt:lpstr>
      <vt:lpstr>Models and the Mediator</vt:lpstr>
      <vt:lpstr>Model - Requesting a Message</vt:lpstr>
      <vt:lpstr>Notification Messages</vt:lpstr>
      <vt:lpstr>Notification Message</vt:lpstr>
      <vt:lpstr>Model – Publish Model Data</vt:lpstr>
      <vt:lpstr>The ViewModel</vt:lpstr>
      <vt:lpstr>Views, ViewManagers, and the ViewModel</vt:lpstr>
      <vt:lpstr>Views</vt:lpstr>
      <vt:lpstr>Views and Events</vt:lpstr>
      <vt:lpstr>View Mechanics</vt:lpstr>
      <vt:lpstr>Views – Binding Terminals to Mediator Values</vt:lpstr>
      <vt:lpstr>Request Multiple Data</vt:lpstr>
      <vt:lpstr>Observe Data</vt:lpstr>
      <vt:lpstr>Register for Control Events</vt:lpstr>
      <vt:lpstr>Receive Value Change Event</vt:lpstr>
      <vt:lpstr>Catch Nested Value Update</vt:lpstr>
      <vt:lpstr>ViewModel: Receive Menu Selection Events</vt:lpstr>
      <vt:lpstr>The Assembler Launcher</vt:lpstr>
      <vt:lpstr>Assembling Concrete Views</vt:lpstr>
      <vt:lpstr>Assembling the Models</vt:lpstr>
      <vt:lpstr>Tools: Mediator Bus Monitor</vt:lpstr>
      <vt:lpstr>Framework Level Logging</vt:lpstr>
      <vt:lpstr>Application Control Stack</vt:lpstr>
      <vt:lpstr>Open Source</vt:lpstr>
      <vt:lpstr>GPM</vt:lpstr>
      <vt:lpstr>DEMO</vt:lpstr>
      <vt:lpstr>Thank You  </vt:lpstr>
      <vt:lpstr>Bonus: How to Implement an MVA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Steve Ball</dc:creator>
  <cp:lastModifiedBy>Steve Ball</cp:lastModifiedBy>
  <cp:revision>275</cp:revision>
  <dcterms:modified xsi:type="dcterms:W3CDTF">2019-04-08T18:14:36Z</dcterms:modified>
</cp:coreProperties>
</file>